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xlsm" ContentType="application/vnd.ms-excel.sheet.macroEnabled.12"/>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rts/chart1.xml" ContentType="application/vnd.openxmlformats-officedocument.drawingml.chart+xml"/>
  <Override PartName="/ppt/notesSlides/notesSlide6.xml" ContentType="application/vnd.openxmlformats-officedocument.presentationml.notesSlide+xml"/>
  <Override PartName="/ppt/tags/tag2.xml" ContentType="application/vnd.openxmlformats-officedocument.presentationml.tags+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44"/>
  </p:notesMasterIdLst>
  <p:handoutMasterIdLst>
    <p:handoutMasterId r:id="rId45"/>
  </p:handoutMasterIdLst>
  <p:sldIdLst>
    <p:sldId id="256" r:id="rId2"/>
    <p:sldId id="295" r:id="rId3"/>
    <p:sldId id="277" r:id="rId4"/>
    <p:sldId id="297" r:id="rId5"/>
    <p:sldId id="281" r:id="rId6"/>
    <p:sldId id="279" r:id="rId7"/>
    <p:sldId id="298" r:id="rId8"/>
    <p:sldId id="280" r:id="rId9"/>
    <p:sldId id="299" r:id="rId10"/>
    <p:sldId id="301" r:id="rId11"/>
    <p:sldId id="284" r:id="rId12"/>
    <p:sldId id="317" r:id="rId13"/>
    <p:sldId id="276" r:id="rId14"/>
    <p:sldId id="318" r:id="rId15"/>
    <p:sldId id="303" r:id="rId16"/>
    <p:sldId id="304" r:id="rId17"/>
    <p:sldId id="305" r:id="rId18"/>
    <p:sldId id="306" r:id="rId19"/>
    <p:sldId id="307" r:id="rId20"/>
    <p:sldId id="319" r:id="rId21"/>
    <p:sldId id="308" r:id="rId22"/>
    <p:sldId id="309" r:id="rId23"/>
    <p:sldId id="310" r:id="rId24"/>
    <p:sldId id="311" r:id="rId25"/>
    <p:sldId id="289" r:id="rId26"/>
    <p:sldId id="331" r:id="rId27"/>
    <p:sldId id="313" r:id="rId28"/>
    <p:sldId id="275" r:id="rId29"/>
    <p:sldId id="314" r:id="rId30"/>
    <p:sldId id="316" r:id="rId31"/>
    <p:sldId id="315" r:id="rId32"/>
    <p:sldId id="320" r:id="rId33"/>
    <p:sldId id="321" r:id="rId34"/>
    <p:sldId id="322" r:id="rId35"/>
    <p:sldId id="323" r:id="rId36"/>
    <p:sldId id="330" r:id="rId37"/>
    <p:sldId id="324" r:id="rId38"/>
    <p:sldId id="325" r:id="rId39"/>
    <p:sldId id="326" r:id="rId40"/>
    <p:sldId id="327" r:id="rId41"/>
    <p:sldId id="328" r:id="rId42"/>
    <p:sldId id="329" r:id="rId4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66"/>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65798" autoAdjust="0"/>
  </p:normalViewPr>
  <p:slideViewPr>
    <p:cSldViewPr snapToGrid="0" snapToObjects="1">
      <p:cViewPr varScale="1">
        <p:scale>
          <a:sx n="70" d="100"/>
          <a:sy n="70" d="100"/>
        </p:scale>
        <p:origin x="-2008" y="-10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46" Type="http://schemas.openxmlformats.org/officeDocument/2006/relationships/printerSettings" Target="printerSettings/printerSettings1.bin"/><Relationship Id="rId47" Type="http://schemas.openxmlformats.org/officeDocument/2006/relationships/presProps" Target="presProps.xml"/><Relationship Id="rId48" Type="http://schemas.openxmlformats.org/officeDocument/2006/relationships/viewProps" Target="viewProps.xml"/><Relationship Id="rId49" Type="http://schemas.openxmlformats.org/officeDocument/2006/relationships/theme" Target="theme/theme1.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50"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notesMaster" Target="notesMasters/notesMaster1.xml"/><Relationship Id="rId45" Type="http://schemas.openxmlformats.org/officeDocument/2006/relationships/handoutMaster" Target="handoutMasters/handoutMaster1.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Macro-Enabled_Worksheet1.xlsm"/></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18"/>
    </mc:Choice>
    <mc:Fallback>
      <c:style val="18"/>
    </mc:Fallback>
  </mc:AlternateContent>
  <c:chart>
    <c:title>
      <c:tx>
        <c:rich>
          <a:bodyPr/>
          <a:lstStyle/>
          <a:p>
            <a:pPr>
              <a:defRPr sz="2800"/>
            </a:pPr>
            <a:r>
              <a:rPr lang="en-US" sz="2400" dirty="0"/>
              <a:t>Fraction of Total Flows in Bing Workload</a:t>
            </a:r>
          </a:p>
        </c:rich>
      </c:tx>
      <c:layout/>
      <c:overlay val="0"/>
    </c:title>
    <c:autoTitleDeleted val="0"/>
    <c:plotArea>
      <c:layout/>
      <c:pieChart>
        <c:varyColors val="1"/>
        <c:ser>
          <c:idx val="0"/>
          <c:order val="0"/>
          <c:tx>
            <c:strRef>
              <c:f>Sheet1!$B$1</c:f>
              <c:strCache>
                <c:ptCount val="1"/>
                <c:pt idx="0">
                  <c:v>Fraction of Total Flows in Bing Workload</c:v>
                </c:pt>
              </c:strCache>
            </c:strRef>
          </c:tx>
          <c:dPt>
            <c:idx val="0"/>
            <c:bubble3D val="0"/>
          </c:dPt>
          <c:dPt>
            <c:idx val="1"/>
            <c:bubble3D val="0"/>
          </c:dPt>
          <c:dPt>
            <c:idx val="2"/>
            <c:bubble3D val="0"/>
          </c:dPt>
          <c:dLbls>
            <c:showLegendKey val="0"/>
            <c:showVal val="0"/>
            <c:showCatName val="0"/>
            <c:showSerName val="0"/>
            <c:showPercent val="1"/>
            <c:showBubbleSize val="0"/>
            <c:showLeaderLines val="1"/>
          </c:dLbls>
          <c:cat>
            <c:strRef>
              <c:f>Sheet1!$A$2:$A$4</c:f>
              <c:strCache>
                <c:ptCount val="3"/>
                <c:pt idx="0">
                  <c:v>Small (1-10KB)</c:v>
                </c:pt>
                <c:pt idx="1">
                  <c:v>Medium (10KB-1MB)</c:v>
                </c:pt>
                <c:pt idx="2">
                  <c:v>Large (1MB-100MB)</c:v>
                </c:pt>
              </c:strCache>
            </c:strRef>
          </c:cat>
          <c:val>
            <c:numRef>
              <c:f>Sheet1!$B$2:$B$4</c:f>
              <c:numCache>
                <c:formatCode>0%</c:formatCode>
                <c:ptCount val="3"/>
                <c:pt idx="0">
                  <c:v>0.14</c:v>
                </c:pt>
                <c:pt idx="1">
                  <c:v>0.56</c:v>
                </c:pt>
                <c:pt idx="2">
                  <c:v>0.3</c:v>
                </c:pt>
              </c:numCache>
            </c:numRef>
          </c:val>
        </c:ser>
        <c:dLbls>
          <c:showLegendKey val="0"/>
          <c:showVal val="0"/>
          <c:showCatName val="0"/>
          <c:showSerName val="0"/>
          <c:showPercent val="0"/>
          <c:showBubbleSize val="0"/>
          <c:showLeaderLines val="1"/>
        </c:dLbls>
        <c:firstSliceAng val="0"/>
      </c:pieChart>
      <c:spPr>
        <a:noFill/>
        <a:ln w="25411">
          <a:noFill/>
        </a:ln>
      </c:spPr>
    </c:plotArea>
    <c:legend>
      <c:legendPos val="b"/>
      <c:layout>
        <c:manualLayout>
          <c:xMode val="edge"/>
          <c:yMode val="edge"/>
          <c:x val="0.0"/>
          <c:y val="0.350599995843671"/>
          <c:w val="0.40991392513903"/>
          <c:h val="0.591191105059144"/>
        </c:manualLayout>
      </c:layout>
      <c:overlay val="0"/>
      <c:txPr>
        <a:bodyPr/>
        <a:lstStyle/>
        <a:p>
          <a:pPr>
            <a:defRPr sz="2400"/>
          </a:pPr>
          <a:endParaRPr lang="en-US"/>
        </a:p>
      </c:txPr>
    </c:legend>
    <c:plotVisOnly val="1"/>
    <c:dispBlanksAs val="gap"/>
    <c:showDLblsOverMax val="0"/>
  </c:chart>
  <c:txPr>
    <a:bodyPr/>
    <a:lstStyle/>
    <a:p>
      <a:pPr>
        <a:defRPr sz="1801"/>
      </a:pPr>
      <a:endParaRPr lang="en-US"/>
    </a:p>
  </c:txPr>
  <c:externalData r:id="rId1">
    <c:autoUpdate val="0"/>
  </c:externalData>
</c:chartSpac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B073987-DC17-B340-A6B7-2D8720572942}" type="datetimeFigureOut">
              <a:rPr lang="en-US" smtClean="0"/>
              <a:t>7/15/19</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C83BB4A5-701E-2843-9701-FB2849EA3719}" type="slidenum">
              <a:rPr lang="en-US" smtClean="0"/>
              <a:t>‹#›</a:t>
            </a:fld>
            <a:endParaRPr lang="en-US"/>
          </a:p>
        </p:txBody>
      </p:sp>
    </p:spTree>
    <p:extLst>
      <p:ext uri="{BB962C8B-B14F-4D97-AF65-F5344CB8AC3E}">
        <p14:creationId xmlns:p14="http://schemas.microsoft.com/office/powerpoint/2010/main" val="3736252076"/>
      </p:ext>
    </p:extLst>
  </p:cSld>
  <p:clrMap bg1="lt1" tx1="dk1" bg2="lt2" tx2="dk2" accent1="accent1" accent2="accent2" accent3="accent3" accent4="accent4" accent5="accent5" accent6="accent6" hlink="hlink" folHlink="folHlink"/>
  <p:hf hdr="0" ftr="0" dt="0"/>
</p:handoutMaster>
</file>

<file path=ppt/media/image1.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29C53E0-D380-0F4B-913F-9558B447616A}" type="datetimeFigureOut">
              <a:rPr lang="en-US" smtClean="0"/>
              <a:t>7/15/19</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B2E6839-6A9E-2849-9840-C454B5509210}" type="slidenum">
              <a:rPr lang="en-US" smtClean="0"/>
              <a:t>‹#›</a:t>
            </a:fld>
            <a:endParaRPr lang="en-US"/>
          </a:p>
        </p:txBody>
      </p:sp>
    </p:spTree>
    <p:extLst>
      <p:ext uri="{BB962C8B-B14F-4D97-AF65-F5344CB8AC3E}">
        <p14:creationId xmlns:p14="http://schemas.microsoft.com/office/powerpoint/2010/main" val="1595951471"/>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Imagine you’re a cloud provider</a:t>
            </a:r>
          </a:p>
          <a:p>
            <a:r>
              <a:rPr lang="en-US" sz="1200" kern="1200" dirty="0" smtClean="0">
                <a:solidFill>
                  <a:schemeClr val="tx1"/>
                </a:solidFill>
                <a:effectLst/>
                <a:latin typeface="+mn-lt"/>
                <a:ea typeface="+mn-ea"/>
                <a:cs typeface="+mn-cs"/>
              </a:rPr>
              <a:t>-- fair, high throughput rates for your long flows</a:t>
            </a:r>
          </a:p>
          <a:p>
            <a:r>
              <a:rPr lang="en-US" sz="1200" kern="1200" dirty="0" smtClean="0">
                <a:solidFill>
                  <a:schemeClr val="tx1"/>
                </a:solidFill>
                <a:effectLst/>
                <a:latin typeface="+mn-lt"/>
                <a:ea typeface="+mn-ea"/>
                <a:cs typeface="+mn-cs"/>
              </a:rPr>
              <a:t>-- and low latency for short flows</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There have been many attempts to achieve this, starting with TCP, but they all have the same problem today: they react to congestion instead of preventing it in the first place, because of this they can take a long time to converge relative to the flow sizes.</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FB2E6839-6A9E-2849-9840-C454B5509210}" type="slidenum">
              <a:rPr lang="en-US" smtClean="0"/>
              <a:t>2</a:t>
            </a:fld>
            <a:endParaRPr lang="en-US"/>
          </a:p>
        </p:txBody>
      </p:sp>
    </p:spTree>
    <p:extLst>
      <p:ext uri="{BB962C8B-B14F-4D97-AF65-F5344CB8AC3E}">
        <p14:creationId xmlns:p14="http://schemas.microsoft.com/office/powerpoint/2010/main" val="16257689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People have worked on PERC algorithms during the ATM era in the late 90s and early 2000s. And there are many PERC algorithms that are provably fast, none of these are practical to implement in the cloud. Today, we need practical algorithms that can update the control packet in a few nanoseconds, and using very little switch memory, preferably a constant amount of state .</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PERC algorithms are relevant today because cloud providers own their entire infrastructure and can deploy something like this, which collects information about the whole network.</a:t>
            </a:r>
          </a:p>
          <a:p>
            <a:r>
              <a:rPr lang="en-US" sz="1200" kern="1200" dirty="0" smtClean="0">
                <a:solidFill>
                  <a:schemeClr val="tx1"/>
                </a:solidFill>
                <a:effectLst/>
                <a:latin typeface="+mn-lt"/>
                <a:ea typeface="+mn-ea"/>
                <a:cs typeface="+mn-cs"/>
              </a:rPr>
              <a:t> Add here? (If we had per-flow state, having each switch do local max-min rate calculations would lead to ..)</a:t>
            </a:r>
          </a:p>
          <a:p>
            <a:r>
              <a:rPr lang="en-US" sz="1200" kern="1200" dirty="0" smtClean="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FB2E6839-6A9E-2849-9840-C454B5509210}" type="slidenum">
              <a:rPr lang="en-US" smtClean="0"/>
              <a:t>12</a:t>
            </a:fld>
            <a:endParaRPr lang="en-US"/>
          </a:p>
        </p:txBody>
      </p:sp>
    </p:spTree>
    <p:extLst>
      <p:ext uri="{BB962C8B-B14F-4D97-AF65-F5344CB8AC3E}">
        <p14:creationId xmlns:p14="http://schemas.microsoft.com/office/powerpoint/2010/main" val="369881762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For this talk, I focus on PERC algorithms for basic max-min fairness, though exploring practical PERC algorithms with known guarantees for other objectives is an open </a:t>
            </a:r>
            <a:r>
              <a:rPr lang="en-US" sz="1200" i="1" u="sng" kern="1200" dirty="0" smtClean="0">
                <a:solidFill>
                  <a:schemeClr val="tx1"/>
                </a:solidFill>
                <a:effectLst/>
                <a:latin typeface="+mn-lt"/>
                <a:ea typeface="+mn-ea"/>
                <a:cs typeface="+mn-cs"/>
              </a:rPr>
              <a:t>avenue for research</a:t>
            </a:r>
            <a:r>
              <a:rPr lang="en-US" sz="1200" kern="1200" dirty="0" smtClean="0">
                <a:solidFill>
                  <a:schemeClr val="tx1"/>
                </a:solidFill>
                <a:effectLst/>
                <a:latin typeface="+mn-lt"/>
                <a:ea typeface="+mn-ea"/>
                <a:cs typeface="+mn-cs"/>
              </a:rPr>
              <a:t>.</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Here is an example of a max-min fair allocation. </a:t>
            </a:r>
          </a:p>
          <a:p>
            <a:r>
              <a:rPr lang="en-US" sz="1200" kern="1200" dirty="0" smtClean="0">
                <a:solidFill>
                  <a:schemeClr val="tx1"/>
                </a:solidFill>
                <a:effectLst/>
                <a:latin typeface="+mn-lt"/>
                <a:ea typeface="+mn-ea"/>
                <a:cs typeface="+mn-cs"/>
              </a:rPr>
              <a:t>There are two links and two flows. The red flow gets a rate of 1 Gb/s because of Link 2, which leaves 9 Gb/s for the blue flow at Link 1. </a:t>
            </a:r>
          </a:p>
          <a:p>
            <a:r>
              <a:rPr lang="en-US" sz="1200" kern="1200" dirty="0" smtClean="0">
                <a:solidFill>
                  <a:schemeClr val="tx1"/>
                </a:solidFill>
                <a:effectLst/>
                <a:latin typeface="+mn-lt"/>
                <a:ea typeface="+mn-ea"/>
                <a:cs typeface="+mn-cs"/>
              </a:rPr>
              <a:t> An important definition to know is the </a:t>
            </a:r>
            <a:r>
              <a:rPr lang="en-US" sz="1200" b="1" i="1" kern="1200" dirty="0" smtClean="0">
                <a:solidFill>
                  <a:schemeClr val="tx1"/>
                </a:solidFill>
                <a:effectLst/>
                <a:latin typeface="+mn-lt"/>
                <a:ea typeface="+mn-ea"/>
                <a:cs typeface="+mn-cs"/>
              </a:rPr>
              <a:t>fair share rate</a:t>
            </a:r>
            <a:r>
              <a:rPr lang="en-US" sz="1200" kern="1200" dirty="0" smtClean="0">
                <a:solidFill>
                  <a:schemeClr val="tx1"/>
                </a:solidFill>
                <a:effectLst/>
                <a:latin typeface="+mn-lt"/>
                <a:ea typeface="+mn-ea"/>
                <a:cs typeface="+mn-cs"/>
              </a:rPr>
              <a:t> of a link, it is the capacity evenly divided among all flows sharing the link. In this example, the fair share rate at Link 1 is 5 Gb/s, and at Link 2 is 1 Gb/s. It turns out that if a link has the lowest fair share rate, then the rate is exactly its max-min rate.</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So in this example, I am going to focus on the Link 2, and we’ll see how and why Link 2’s flow is allocated the fair share rate (at the link) in a bounded time.</a:t>
            </a:r>
          </a:p>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FB2E6839-6A9E-2849-9840-C454B5509210}" type="slidenum">
              <a:rPr lang="en-US" smtClean="0"/>
              <a:t>13</a:t>
            </a:fld>
            <a:endParaRPr lang="en-US"/>
          </a:p>
        </p:txBody>
      </p:sp>
    </p:spTree>
    <p:extLst>
      <p:ext uri="{BB962C8B-B14F-4D97-AF65-F5344CB8AC3E}">
        <p14:creationId xmlns:p14="http://schemas.microsoft.com/office/powerpoint/2010/main" val="364310157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Before I describe practical PERC algorithms, let me give you a preview. I will start a simple algorithm, called n-PERC, for naïve PERC, to compute these rates. It turns out that the naïve PERC can take arbitrarily long to converge. Then I will describe our key insight--how to modify the algorithm using just a constant amount of state to get stateless PERC or s-PERC, which converges in a known bounded time, the first PERC algorithm to do so without per-flow state.</a:t>
            </a:r>
          </a:p>
          <a:p>
            <a:endParaRPr lang="en-US" dirty="0"/>
          </a:p>
        </p:txBody>
      </p:sp>
      <p:sp>
        <p:nvSpPr>
          <p:cNvPr id="4" name="Slide Number Placeholder 3"/>
          <p:cNvSpPr>
            <a:spLocks noGrp="1"/>
          </p:cNvSpPr>
          <p:nvPr>
            <p:ph type="sldNum" sz="quarter" idx="10"/>
          </p:nvPr>
        </p:nvSpPr>
        <p:spPr/>
        <p:txBody>
          <a:bodyPr/>
          <a:lstStyle/>
          <a:p>
            <a:fld id="{FB2E6839-6A9E-2849-9840-C454B5509210}" type="slidenum">
              <a:rPr lang="en-US" smtClean="0"/>
              <a:t>14</a:t>
            </a:fld>
            <a:endParaRPr lang="en-US"/>
          </a:p>
        </p:txBody>
      </p:sp>
    </p:spTree>
    <p:extLst>
      <p:ext uri="{BB962C8B-B14F-4D97-AF65-F5344CB8AC3E}">
        <p14:creationId xmlns:p14="http://schemas.microsoft.com/office/powerpoint/2010/main" val="16379983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OK let’s dive in. Notice from this example, that a link can have two kinds of flows. From Link 1’s point of view, the blue flow is bottlenecked at the link, what we call a B flow for the link while the red flow is bottlenecked elsewhere, what we call an E flow for the link. Notice also that the max-min rate of the B flows is exactly</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C – </a:t>
            </a:r>
            <a:r>
              <a:rPr lang="en-US" sz="1200" kern="1200" dirty="0" err="1" smtClean="0">
                <a:solidFill>
                  <a:schemeClr val="tx1"/>
                </a:solidFill>
                <a:effectLst/>
                <a:latin typeface="+mn-lt"/>
                <a:ea typeface="+mn-ea"/>
                <a:cs typeface="+mn-cs"/>
              </a:rPr>
              <a:t>SumE</a:t>
            </a:r>
            <a:r>
              <a:rPr lang="en-US" sz="1200" kern="1200" dirty="0" smtClean="0">
                <a:solidFill>
                  <a:schemeClr val="tx1"/>
                </a:solidFill>
                <a:effectLst/>
                <a:latin typeface="+mn-lt"/>
                <a:ea typeface="+mn-ea"/>
                <a:cs typeface="+mn-cs"/>
              </a:rPr>
              <a:t>* / </a:t>
            </a:r>
            <a:r>
              <a:rPr lang="en-US" sz="1200" kern="1200" dirty="0" err="1" smtClean="0">
                <a:solidFill>
                  <a:schemeClr val="tx1"/>
                </a:solidFill>
                <a:effectLst/>
                <a:latin typeface="+mn-lt"/>
                <a:ea typeface="+mn-ea"/>
                <a:cs typeface="+mn-cs"/>
              </a:rPr>
              <a:t>NumB</a:t>
            </a:r>
            <a:r>
              <a:rPr lang="en-US" sz="1200" kern="1200" dirty="0" smtClean="0">
                <a:solidFill>
                  <a:schemeClr val="tx1"/>
                </a:solidFill>
                <a:effectLst/>
                <a:latin typeface="+mn-lt"/>
                <a:ea typeface="+mn-ea"/>
                <a:cs typeface="+mn-cs"/>
              </a:rPr>
              <a:t>* where </a:t>
            </a:r>
            <a:r>
              <a:rPr lang="en-US" sz="1200" kern="1200" dirty="0" err="1" smtClean="0">
                <a:solidFill>
                  <a:schemeClr val="tx1"/>
                </a:solidFill>
                <a:effectLst/>
                <a:latin typeface="+mn-lt"/>
                <a:ea typeface="+mn-ea"/>
                <a:cs typeface="+mn-cs"/>
              </a:rPr>
              <a:t>SumE</a:t>
            </a:r>
            <a:r>
              <a:rPr lang="en-US" sz="1200" kern="1200" dirty="0" smtClean="0">
                <a:solidFill>
                  <a:schemeClr val="tx1"/>
                </a:solidFill>
                <a:effectLst/>
                <a:latin typeface="+mn-lt"/>
                <a:ea typeface="+mn-ea"/>
                <a:cs typeface="+mn-cs"/>
              </a:rPr>
              <a:t> is the rate allocated to E flows, and </a:t>
            </a:r>
            <a:r>
              <a:rPr lang="en-US" sz="1200" kern="1200" dirty="0" err="1" smtClean="0">
                <a:solidFill>
                  <a:schemeClr val="tx1"/>
                </a:solidFill>
                <a:effectLst/>
                <a:latin typeface="+mn-lt"/>
                <a:ea typeface="+mn-ea"/>
                <a:cs typeface="+mn-cs"/>
              </a:rPr>
              <a:t>NumB</a:t>
            </a:r>
            <a:r>
              <a:rPr lang="en-US" sz="1200" kern="1200" dirty="0" smtClean="0">
                <a:solidFill>
                  <a:schemeClr val="tx1"/>
                </a:solidFill>
                <a:effectLst/>
                <a:latin typeface="+mn-lt"/>
                <a:ea typeface="+mn-ea"/>
                <a:cs typeface="+mn-cs"/>
              </a:rPr>
              <a:t> is the number of B flows. </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This suggests a simple way to estimate the rate of a bottlenecked flow using constant state at the link.</a:t>
            </a:r>
          </a:p>
          <a:p>
            <a:endParaRPr lang="en-US" dirty="0"/>
          </a:p>
        </p:txBody>
      </p:sp>
      <p:sp>
        <p:nvSpPr>
          <p:cNvPr id="4" name="Slide Number Placeholder 3"/>
          <p:cNvSpPr>
            <a:spLocks noGrp="1"/>
          </p:cNvSpPr>
          <p:nvPr>
            <p:ph type="sldNum" sz="quarter" idx="10"/>
          </p:nvPr>
        </p:nvSpPr>
        <p:spPr/>
        <p:txBody>
          <a:bodyPr/>
          <a:lstStyle/>
          <a:p>
            <a:fld id="{FB2E6839-6A9E-2849-9840-C454B5509210}" type="slidenum">
              <a:rPr lang="en-US" smtClean="0"/>
              <a:t>15</a:t>
            </a:fld>
            <a:endParaRPr lang="en-US"/>
          </a:p>
        </p:txBody>
      </p:sp>
    </p:spTree>
    <p:extLst>
      <p:ext uri="{BB962C8B-B14F-4D97-AF65-F5344CB8AC3E}">
        <p14:creationId xmlns:p14="http://schemas.microsoft.com/office/powerpoint/2010/main" val="1464424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In n-PERC, each link maintains estimates </a:t>
            </a:r>
            <a:r>
              <a:rPr lang="en-US" sz="1200" kern="1200" dirty="0" err="1" smtClean="0">
                <a:solidFill>
                  <a:schemeClr val="tx1"/>
                </a:solidFill>
                <a:effectLst/>
                <a:latin typeface="+mn-lt"/>
                <a:ea typeface="+mn-ea"/>
                <a:cs typeface="+mn-cs"/>
              </a:rPr>
              <a:t>SumE</a:t>
            </a:r>
            <a:r>
              <a:rPr lang="en-US" sz="1200" kern="1200" dirty="0" smtClean="0">
                <a:solidFill>
                  <a:schemeClr val="tx1"/>
                </a:solidFill>
                <a:effectLst/>
                <a:latin typeface="+mn-lt"/>
                <a:ea typeface="+mn-ea"/>
                <a:cs typeface="+mn-cs"/>
              </a:rPr>
              <a:t> and </a:t>
            </a:r>
            <a:r>
              <a:rPr lang="en-US" sz="1200" kern="1200" dirty="0" err="1" smtClean="0">
                <a:solidFill>
                  <a:schemeClr val="tx1"/>
                </a:solidFill>
                <a:effectLst/>
                <a:latin typeface="+mn-lt"/>
                <a:ea typeface="+mn-ea"/>
                <a:cs typeface="+mn-cs"/>
              </a:rPr>
              <a:t>NumB</a:t>
            </a:r>
            <a:r>
              <a:rPr lang="en-US" sz="1200" kern="1200" dirty="0" smtClean="0">
                <a:solidFill>
                  <a:schemeClr val="tx1"/>
                </a:solidFill>
                <a:effectLst/>
                <a:latin typeface="+mn-lt"/>
                <a:ea typeface="+mn-ea"/>
                <a:cs typeface="+mn-cs"/>
              </a:rPr>
              <a:t>, to calculate a bottleneck rates. There are three steps. I’ll walk through an example later.</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When a flow is seen at the link, </a:t>
            </a:r>
          </a:p>
          <a:p>
            <a:r>
              <a:rPr lang="en-US" sz="1200" kern="1200" dirty="0" smtClean="0">
                <a:solidFill>
                  <a:schemeClr val="tx1"/>
                </a:solidFill>
                <a:effectLst/>
                <a:latin typeface="+mn-lt"/>
                <a:ea typeface="+mn-ea"/>
                <a:cs typeface="+mn-cs"/>
              </a:rPr>
              <a:t>the link calculates a bottleneck rate b, assuming the flow is going to be bottlenecked </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It calculates the limit rate e, as the lowest bottleneck rate the flow gets elsewhere. So the flow is limited to limit rate e by the rest of the network.</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It then allocates the lower of the two values. This is the rate that the flow is allowed to send at based on where it appears to be bottlenecked.</a:t>
            </a:r>
          </a:p>
          <a:p>
            <a:endParaRPr lang="en-US" dirty="0"/>
          </a:p>
        </p:txBody>
      </p:sp>
      <p:sp>
        <p:nvSpPr>
          <p:cNvPr id="4" name="Slide Number Placeholder 3"/>
          <p:cNvSpPr>
            <a:spLocks noGrp="1"/>
          </p:cNvSpPr>
          <p:nvPr>
            <p:ph type="sldNum" sz="quarter" idx="10"/>
          </p:nvPr>
        </p:nvSpPr>
        <p:spPr/>
        <p:txBody>
          <a:bodyPr/>
          <a:lstStyle/>
          <a:p>
            <a:fld id="{FB2E6839-6A9E-2849-9840-C454B5509210}" type="slidenum">
              <a:rPr lang="en-US" smtClean="0"/>
              <a:t>16</a:t>
            </a:fld>
            <a:endParaRPr lang="en-US"/>
          </a:p>
        </p:txBody>
      </p:sp>
    </p:spTree>
    <p:extLst>
      <p:ext uri="{BB962C8B-B14F-4D97-AF65-F5344CB8AC3E}">
        <p14:creationId xmlns:p14="http://schemas.microsoft.com/office/powerpoint/2010/main" val="288343550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Let’s walk through a quick example. This is the red flow’s control packet. Link 1 has filled in a bottleneck rate of 10 Gb/s and the packet is now at Link 2. Let’s walk through Link 2’s update. </a:t>
            </a:r>
          </a:p>
          <a:p>
            <a:r>
              <a:rPr lang="en-US" sz="1200" kern="1200" dirty="0" smtClean="0">
                <a:solidFill>
                  <a:schemeClr val="tx1"/>
                </a:solidFill>
                <a:effectLst/>
                <a:latin typeface="+mn-lt"/>
                <a:ea typeface="+mn-ea"/>
                <a:cs typeface="+mn-cs"/>
              </a:rPr>
              <a:t>It calculates a bottleneck rate of 1 Gb/s.	</a:t>
            </a:r>
          </a:p>
          <a:p>
            <a:r>
              <a:rPr lang="en-US" sz="1200" kern="1200" dirty="0" smtClean="0">
                <a:solidFill>
                  <a:schemeClr val="tx1"/>
                </a:solidFill>
                <a:effectLst/>
                <a:latin typeface="+mn-lt"/>
                <a:ea typeface="+mn-ea"/>
                <a:cs typeface="+mn-cs"/>
              </a:rPr>
              <a:t>It calculates a limit rate of 10 Gb/s </a:t>
            </a:r>
            <a:r>
              <a:rPr lang="en-US" sz="1200" kern="1200" dirty="0" err="1" smtClean="0">
                <a:solidFill>
                  <a:schemeClr val="tx1"/>
                </a:solidFill>
                <a:effectLst/>
                <a:latin typeface="+mn-lt"/>
                <a:ea typeface="+mn-ea"/>
                <a:cs typeface="+mn-cs"/>
              </a:rPr>
              <a:t>cuz</a:t>
            </a:r>
            <a:r>
              <a:rPr lang="en-US" sz="1200" kern="1200" dirty="0" smtClean="0">
                <a:solidFill>
                  <a:schemeClr val="tx1"/>
                </a:solidFill>
                <a:effectLst/>
                <a:latin typeface="+mn-lt"/>
                <a:ea typeface="+mn-ea"/>
                <a:cs typeface="+mn-cs"/>
              </a:rPr>
              <a:t> of what Link 1 filled in.</a:t>
            </a:r>
          </a:p>
          <a:p>
            <a:r>
              <a:rPr lang="en-US" sz="1200" kern="1200" dirty="0" smtClean="0">
                <a:solidFill>
                  <a:schemeClr val="tx1"/>
                </a:solidFill>
                <a:effectLst/>
                <a:latin typeface="+mn-lt"/>
                <a:ea typeface="+mn-ea"/>
                <a:cs typeface="+mn-cs"/>
              </a:rPr>
              <a:t>It allocates the lower of the two.</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Since the bottleneck rate is lower, the link estimates the flow is bottlenecked at the link and</a:t>
            </a:r>
          </a:p>
          <a:p>
            <a:r>
              <a:rPr lang="en-US" sz="1200" kern="1200" dirty="0" smtClean="0">
                <a:solidFill>
                  <a:schemeClr val="tx1"/>
                </a:solidFill>
                <a:effectLst/>
                <a:latin typeface="+mn-lt"/>
                <a:ea typeface="+mn-ea"/>
                <a:cs typeface="+mn-cs"/>
              </a:rPr>
              <a:t>updates the packet and link state to reflect this. </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FB2E6839-6A9E-2849-9840-C454B5509210}" type="slidenum">
              <a:rPr lang="en-US" smtClean="0"/>
              <a:t>17</a:t>
            </a:fld>
            <a:endParaRPr lang="en-US"/>
          </a:p>
        </p:txBody>
      </p:sp>
    </p:spTree>
    <p:extLst>
      <p:ext uri="{BB962C8B-B14F-4D97-AF65-F5344CB8AC3E}">
        <p14:creationId xmlns:p14="http://schemas.microsoft.com/office/powerpoint/2010/main" val="204238140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Since the bottleneck rate is lower, the link estimates the flow is bottlenecked at the link and</a:t>
            </a:r>
          </a:p>
          <a:p>
            <a:r>
              <a:rPr lang="en-US" sz="1200" kern="1200" dirty="0" smtClean="0">
                <a:solidFill>
                  <a:schemeClr val="tx1"/>
                </a:solidFill>
                <a:effectLst/>
                <a:latin typeface="+mn-lt"/>
                <a:ea typeface="+mn-ea"/>
                <a:cs typeface="+mn-cs"/>
              </a:rPr>
              <a:t>updates the packet and link state to reflect this. </a:t>
            </a:r>
          </a:p>
          <a:p>
            <a:endParaRPr lang="en-US" dirty="0"/>
          </a:p>
        </p:txBody>
      </p:sp>
      <p:sp>
        <p:nvSpPr>
          <p:cNvPr id="4" name="Slide Number Placeholder 3"/>
          <p:cNvSpPr>
            <a:spLocks noGrp="1"/>
          </p:cNvSpPr>
          <p:nvPr>
            <p:ph type="sldNum" sz="quarter" idx="10"/>
          </p:nvPr>
        </p:nvSpPr>
        <p:spPr/>
        <p:txBody>
          <a:bodyPr/>
          <a:lstStyle/>
          <a:p>
            <a:fld id="{FB2E6839-6A9E-2849-9840-C454B5509210}" type="slidenum">
              <a:rPr lang="en-US" smtClean="0"/>
              <a:t>18</a:t>
            </a:fld>
            <a:endParaRPr lang="en-US"/>
          </a:p>
        </p:txBody>
      </p:sp>
    </p:spTree>
    <p:extLst>
      <p:ext uri="{BB962C8B-B14F-4D97-AF65-F5344CB8AC3E}">
        <p14:creationId xmlns:p14="http://schemas.microsoft.com/office/powerpoint/2010/main" val="259491777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The flow is allocated 1 Gb/s at Link 2. You can guess what happens next. The packet is seen at Link 1, which sees the flow is limited to 1 Gb/s elsewhere at Link 2 and allocates 1 Gb/s to the flow. Then the packet is seen at the source end host that starts sending at 1 Gb/s .  </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Let’s go back to Link 2, the link with the lowest fair share, and talk about why this simple algorithm may converge.</a:t>
            </a:r>
          </a:p>
          <a:p>
            <a:r>
              <a:rPr lang="en-US" sz="1200" kern="1200" dirty="0" smtClean="0">
                <a:solidFill>
                  <a:schemeClr val="tx1"/>
                </a:solidFill>
                <a:effectLst/>
                <a:latin typeface="+mn-lt"/>
                <a:ea typeface="+mn-ea"/>
                <a:cs typeface="+mn-cs"/>
              </a:rPr>
              <a:t> Highlight bottleneck rate as I speak</a:t>
            </a:r>
          </a:p>
          <a:p>
            <a:endParaRPr lang="en-US" dirty="0"/>
          </a:p>
        </p:txBody>
      </p:sp>
      <p:sp>
        <p:nvSpPr>
          <p:cNvPr id="4" name="Slide Number Placeholder 3"/>
          <p:cNvSpPr>
            <a:spLocks noGrp="1"/>
          </p:cNvSpPr>
          <p:nvPr>
            <p:ph type="sldNum" sz="quarter" idx="10"/>
          </p:nvPr>
        </p:nvSpPr>
        <p:spPr/>
        <p:txBody>
          <a:bodyPr/>
          <a:lstStyle/>
          <a:p>
            <a:fld id="{FB2E6839-6A9E-2849-9840-C454B5509210}" type="slidenum">
              <a:rPr lang="en-US" smtClean="0"/>
              <a:t>19</a:t>
            </a:fld>
            <a:endParaRPr lang="en-US"/>
          </a:p>
        </p:txBody>
      </p:sp>
    </p:spTree>
    <p:extLst>
      <p:ext uri="{BB962C8B-B14F-4D97-AF65-F5344CB8AC3E}">
        <p14:creationId xmlns:p14="http://schemas.microsoft.com/office/powerpoint/2010/main" val="8321558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Notice that Link 2’s red flow always gets a higher bottleneck rate from Link 1, whether it is 10 Gb/s as in this example, or 5 Gb/s, if Link 1 had seen both flows. This allows Link 2 to see immediately (within a round trip) that the red flow is indeed limited to higher rates everywhere else and so must be bottlenecked here at Link 2. </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But is this always the case? If a link has the lowest fair share, do its flows always get higher rates from other links?</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This is not very obvious, and this took me some time to understand, the bottleneck rates from other links could drop below even the </a:t>
            </a:r>
            <a:r>
              <a:rPr lang="en-US" sz="1200" i="1" kern="1200" dirty="0" smtClean="0">
                <a:solidFill>
                  <a:schemeClr val="tx1"/>
                </a:solidFill>
                <a:effectLst/>
                <a:latin typeface="+mn-lt"/>
                <a:ea typeface="+mn-ea"/>
                <a:cs typeface="+mn-cs"/>
              </a:rPr>
              <a:t>lowest fair share.</a:t>
            </a:r>
            <a:r>
              <a:rPr lang="en-US" dirty="0" smtClean="0">
                <a:effectLst/>
              </a:rPr>
              <a:t> </a:t>
            </a:r>
            <a:endParaRPr lang="en-US" dirty="0"/>
          </a:p>
        </p:txBody>
      </p:sp>
      <p:sp>
        <p:nvSpPr>
          <p:cNvPr id="4" name="Slide Number Placeholder 3"/>
          <p:cNvSpPr>
            <a:spLocks noGrp="1"/>
          </p:cNvSpPr>
          <p:nvPr>
            <p:ph type="sldNum" sz="quarter" idx="10"/>
          </p:nvPr>
        </p:nvSpPr>
        <p:spPr/>
        <p:txBody>
          <a:bodyPr/>
          <a:lstStyle/>
          <a:p>
            <a:fld id="{FB2E6839-6A9E-2849-9840-C454B5509210}" type="slidenum">
              <a:rPr lang="en-US" smtClean="0"/>
              <a:t>20</a:t>
            </a:fld>
            <a:endParaRPr lang="en-US"/>
          </a:p>
        </p:txBody>
      </p:sp>
    </p:spTree>
    <p:extLst>
      <p:ext uri="{BB962C8B-B14F-4D97-AF65-F5344CB8AC3E}">
        <p14:creationId xmlns:p14="http://schemas.microsoft.com/office/powerpoint/2010/main" val="401384651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In this example, this would be something like Link 1 fills in a bottleneck rate of 0.5 Gb/s. This is bad because confuses Link 2 into thinking that the red flow is bottlenecked at Link 1, and this delays convergence. This is an edge case that happens in some routing matrices for some orderings of the control packets at the links, but it prevents us from bounding the convergence time.</a:t>
            </a: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I ran a few thousand random simulations of this basic algorithm, n-PERC, and saw a few examples , that took a long time to converge; this one took between 70—80 RTTs for a network with four bottleneck links.</a:t>
            </a:r>
          </a:p>
          <a:p>
            <a:r>
              <a:rPr lang="en-US" sz="1200" kern="1200" dirty="0" smtClean="0">
                <a:solidFill>
                  <a:schemeClr val="tx1"/>
                </a:solidFill>
                <a:effectLst/>
                <a:latin typeface="+mn-lt"/>
                <a:ea typeface="+mn-ea"/>
                <a:cs typeface="+mn-cs"/>
              </a:rPr>
              <a:t> </a:t>
            </a:r>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endParaRPr lang="en-US" sz="120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FB2E6839-6A9E-2849-9840-C454B5509210}" type="slidenum">
              <a:rPr lang="en-US" smtClean="0"/>
              <a:t>21</a:t>
            </a:fld>
            <a:endParaRPr lang="en-US"/>
          </a:p>
        </p:txBody>
      </p:sp>
    </p:spTree>
    <p:extLst>
      <p:ext uri="{BB962C8B-B14F-4D97-AF65-F5344CB8AC3E}">
        <p14:creationId xmlns:p14="http://schemas.microsoft.com/office/powerpoint/2010/main" val="8976376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This is TCP in a simple experiment. Two servers send a flow to a third server, and the bottleneck link is 10 Gb/s. Here I am plotting the rate of the two </a:t>
            </a:r>
            <a:r>
              <a:rPr lang="en-US" sz="1200" kern="1200" dirty="0" err="1" smtClean="0">
                <a:solidFill>
                  <a:schemeClr val="tx1"/>
                </a:solidFill>
                <a:effectLst/>
                <a:latin typeface="+mn-lt"/>
                <a:ea typeface="+mn-ea"/>
                <a:cs typeface="+mn-cs"/>
              </a:rPr>
              <a:t>flwos</a:t>
            </a:r>
            <a:r>
              <a:rPr lang="en-US" sz="1200" kern="1200" dirty="0" smtClean="0">
                <a:solidFill>
                  <a:schemeClr val="tx1"/>
                </a:solidFill>
                <a:effectLst/>
                <a:latin typeface="+mn-lt"/>
                <a:ea typeface="+mn-ea"/>
                <a:cs typeface="+mn-cs"/>
              </a:rPr>
              <a:t> over time. TCP takes 400 RTTs to reach their fair shares.</a:t>
            </a:r>
          </a:p>
          <a:p>
            <a:r>
              <a:rPr lang="en-US" sz="1200" kern="1200" dirty="0" smtClean="0">
                <a:solidFill>
                  <a:schemeClr val="tx1"/>
                </a:solidFill>
                <a:effectLst/>
                <a:latin typeface="+mn-lt"/>
                <a:ea typeface="+mn-ea"/>
                <a:cs typeface="+mn-cs"/>
              </a:rPr>
              <a:t>You might think recent algorithms are better. Here’s DCTCP, it doesn’t do much better either, taking 250 RTTs.</a:t>
            </a:r>
          </a:p>
          <a:p>
            <a:r>
              <a:rPr lang="en-US" sz="1200" kern="1200" dirty="0" smtClean="0">
                <a:solidFill>
                  <a:schemeClr val="tx1"/>
                </a:solidFill>
                <a:effectLst/>
                <a:latin typeface="+mn-lt"/>
                <a:ea typeface="+mn-ea"/>
                <a:cs typeface="+mn-cs"/>
              </a:rPr>
              <a:t>Today, I’m going to show you something like this.</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0ADFC65-B399-8F47-A8EA-8DADCDC0B048}" type="slidenum">
              <a:rPr lang="en-US" smtClean="0"/>
              <a:t>3</a:t>
            </a:fld>
            <a:endParaRPr lang="en-US"/>
          </a:p>
        </p:txBody>
      </p:sp>
    </p:spTree>
    <p:extLst>
      <p:ext uri="{BB962C8B-B14F-4D97-AF65-F5344CB8AC3E}">
        <p14:creationId xmlns:p14="http://schemas.microsoft.com/office/powerpoint/2010/main" val="294133884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I ran a few thousand random simulations of this basic algorithm, n-PERC, and saw a few examples , that took a long time to converge; this one took between 70—80 RTTs for a network with four bottleneck links.</a:t>
            </a:r>
          </a:p>
          <a:p>
            <a:endParaRPr lang="en-US" dirty="0"/>
          </a:p>
        </p:txBody>
      </p:sp>
      <p:sp>
        <p:nvSpPr>
          <p:cNvPr id="4" name="Slide Number Placeholder 3"/>
          <p:cNvSpPr>
            <a:spLocks noGrp="1"/>
          </p:cNvSpPr>
          <p:nvPr>
            <p:ph type="sldNum" sz="quarter" idx="10"/>
          </p:nvPr>
        </p:nvSpPr>
        <p:spPr/>
        <p:txBody>
          <a:bodyPr/>
          <a:lstStyle/>
          <a:p>
            <a:fld id="{FB2E6839-6A9E-2849-9840-C454B5509210}" type="slidenum">
              <a:rPr lang="en-US" smtClean="0"/>
              <a:t>22</a:t>
            </a:fld>
            <a:endParaRPr lang="en-US"/>
          </a:p>
        </p:txBody>
      </p:sp>
    </p:spTree>
    <p:extLst>
      <p:ext uri="{BB962C8B-B14F-4D97-AF65-F5344CB8AC3E}">
        <p14:creationId xmlns:p14="http://schemas.microsoft.com/office/powerpoint/2010/main" val="149071296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Our key insight was every link, actually has enough information it sees over time, to recognize when the bottleneck rate is safe to </a:t>
            </a:r>
            <a:r>
              <a:rPr lang="en-US" sz="1200" kern="1200" dirty="0" err="1" smtClean="0">
                <a:solidFill>
                  <a:schemeClr val="tx1"/>
                </a:solidFill>
                <a:effectLst/>
                <a:latin typeface="+mn-lt"/>
                <a:ea typeface="+mn-ea"/>
                <a:cs typeface="+mn-cs"/>
              </a:rPr>
              <a:t>proapgate</a:t>
            </a:r>
            <a:r>
              <a:rPr lang="en-US" sz="1200" kern="1200" dirty="0" smtClean="0">
                <a:solidFill>
                  <a:schemeClr val="tx1"/>
                </a:solidFill>
                <a:effectLst/>
                <a:latin typeface="+mn-lt"/>
                <a:ea typeface="+mn-ea"/>
                <a:cs typeface="+mn-cs"/>
              </a:rPr>
              <a:t>, and it can do this using constant state. This allows us to bound the convergence time. </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First, let me tell you </a:t>
            </a:r>
            <a:r>
              <a:rPr lang="en-US" sz="1200" i="1" kern="1200" dirty="0" smtClean="0">
                <a:solidFill>
                  <a:schemeClr val="tx1"/>
                </a:solidFill>
                <a:effectLst/>
                <a:latin typeface="+mn-lt"/>
                <a:ea typeface="+mn-ea"/>
                <a:cs typeface="+mn-cs"/>
              </a:rPr>
              <a:t>how</a:t>
            </a:r>
            <a:r>
              <a:rPr lang="en-US" sz="1200" kern="1200" dirty="0" smtClean="0">
                <a:solidFill>
                  <a:schemeClr val="tx1"/>
                </a:solidFill>
                <a:effectLst/>
                <a:latin typeface="+mn-lt"/>
                <a:ea typeface="+mn-ea"/>
                <a:cs typeface="+mn-cs"/>
              </a:rPr>
              <a:t> we avoid propagating bad rates. At each link, we track </a:t>
            </a:r>
            <a:r>
              <a:rPr lang="en-US" sz="1200" kern="1200" dirty="0" err="1" smtClean="0">
                <a:solidFill>
                  <a:schemeClr val="tx1"/>
                </a:solidFill>
                <a:effectLst/>
                <a:latin typeface="+mn-lt"/>
                <a:ea typeface="+mn-ea"/>
                <a:cs typeface="+mn-cs"/>
              </a:rPr>
              <a:t>MaxE</a:t>
            </a:r>
            <a:r>
              <a:rPr lang="en-US" sz="1200" kern="1200" dirty="0" smtClean="0">
                <a:solidFill>
                  <a:schemeClr val="tx1"/>
                </a:solidFill>
                <a:effectLst/>
                <a:latin typeface="+mn-lt"/>
                <a:ea typeface="+mn-ea"/>
                <a:cs typeface="+mn-cs"/>
              </a:rPr>
              <a:t>, the maximum E allocation for any flow in the last two RTTs, we propagate </a:t>
            </a:r>
            <a:r>
              <a:rPr lang="en-US" sz="1200" i="1" kern="1200" dirty="0" smtClean="0">
                <a:solidFill>
                  <a:schemeClr val="tx1"/>
                </a:solidFill>
                <a:effectLst/>
                <a:latin typeface="+mn-lt"/>
                <a:ea typeface="+mn-ea"/>
                <a:cs typeface="+mn-cs"/>
              </a:rPr>
              <a:t>b</a:t>
            </a:r>
            <a:r>
              <a:rPr lang="en-US" sz="1200" kern="1200" dirty="0" smtClean="0">
                <a:solidFill>
                  <a:schemeClr val="tx1"/>
                </a:solidFill>
                <a:effectLst/>
                <a:latin typeface="+mn-lt"/>
                <a:ea typeface="+mn-ea"/>
                <a:cs typeface="+mn-cs"/>
              </a:rPr>
              <a:t> only when it is at least </a:t>
            </a:r>
            <a:r>
              <a:rPr lang="en-US" sz="1200" kern="1200" dirty="0" err="1" smtClean="0">
                <a:solidFill>
                  <a:schemeClr val="tx1"/>
                </a:solidFill>
                <a:effectLst/>
                <a:latin typeface="+mn-lt"/>
                <a:ea typeface="+mn-ea"/>
                <a:cs typeface="+mn-cs"/>
              </a:rPr>
              <a:t>MaxE</a:t>
            </a:r>
            <a:r>
              <a:rPr lang="en-US" sz="1200" kern="1200" dirty="0" smtClean="0">
                <a:solidFill>
                  <a:schemeClr val="tx1"/>
                </a:solidFill>
                <a:effectLst/>
                <a:latin typeface="+mn-lt"/>
                <a:ea typeface="+mn-ea"/>
                <a:cs typeface="+mn-cs"/>
              </a:rPr>
              <a:t>, otherwise we ask other links to ignore the rate. </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This ensures that when the propagate rate is at least the fair share rate, in other words, any rate propagated from Link 2 is at least 5 Gb/s. This allows the link with the lowest fair share to recognize its bottleneck flows.</a:t>
            </a:r>
          </a:p>
          <a:p>
            <a:endParaRPr lang="en-US" dirty="0"/>
          </a:p>
        </p:txBody>
      </p:sp>
      <p:sp>
        <p:nvSpPr>
          <p:cNvPr id="4" name="Slide Number Placeholder 3"/>
          <p:cNvSpPr>
            <a:spLocks noGrp="1"/>
          </p:cNvSpPr>
          <p:nvPr>
            <p:ph type="sldNum" sz="quarter" idx="10"/>
          </p:nvPr>
        </p:nvSpPr>
        <p:spPr/>
        <p:txBody>
          <a:bodyPr/>
          <a:lstStyle/>
          <a:p>
            <a:fld id="{FB2E6839-6A9E-2849-9840-C454B5509210}" type="slidenum">
              <a:rPr lang="en-US" smtClean="0"/>
              <a:t>23</a:t>
            </a:fld>
            <a:endParaRPr lang="en-US"/>
          </a:p>
        </p:txBody>
      </p:sp>
    </p:spTree>
    <p:extLst>
      <p:ext uri="{BB962C8B-B14F-4D97-AF65-F5344CB8AC3E}">
        <p14:creationId xmlns:p14="http://schemas.microsoft.com/office/powerpoint/2010/main" val="309352829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That’s it! </a:t>
            </a:r>
          </a:p>
          <a:p>
            <a:r>
              <a:rPr lang="en-US" sz="1200" kern="1200" dirty="0" smtClean="0">
                <a:solidFill>
                  <a:schemeClr val="tx1"/>
                </a:solidFill>
                <a:effectLst/>
                <a:latin typeface="+mn-lt"/>
                <a:ea typeface="+mn-ea"/>
                <a:cs typeface="+mn-cs"/>
              </a:rPr>
              <a:t>The only modification the basic naïve algorithm is that at the end of the update, we decide whether it is safe to propagate the bottleneck rate</a:t>
            </a:r>
          </a:p>
          <a:p>
            <a:r>
              <a:rPr lang="en-US" sz="1200" kern="1200" dirty="0" smtClean="0">
                <a:solidFill>
                  <a:schemeClr val="tx1"/>
                </a:solidFill>
                <a:effectLst/>
                <a:latin typeface="+mn-lt"/>
                <a:ea typeface="+mn-ea"/>
                <a:cs typeface="+mn-cs"/>
              </a:rPr>
              <a:t>And the limit rate is the lowest ..</a:t>
            </a:r>
          </a:p>
          <a:p>
            <a:r>
              <a:rPr lang="en-US" sz="1200" kern="1200" dirty="0" smtClean="0">
                <a:solidFill>
                  <a:schemeClr val="tx1"/>
                </a:solidFill>
                <a:effectLst/>
                <a:latin typeface="+mn-lt"/>
                <a:ea typeface="+mn-ea"/>
                <a:cs typeface="+mn-cs"/>
              </a:rPr>
              <a:t>This is the complete s-PERC algorithm. </a:t>
            </a:r>
          </a:p>
          <a:p>
            <a:r>
              <a:rPr lang="en-US" sz="1200" kern="1200" dirty="0" smtClean="0">
                <a:solidFill>
                  <a:schemeClr val="tx1"/>
                </a:solidFill>
                <a:effectLst/>
                <a:latin typeface="+mn-lt"/>
                <a:ea typeface="+mn-ea"/>
                <a:cs typeface="+mn-cs"/>
              </a:rPr>
              <a:t>You can see that it’s pretty simple, and it does not need per-flow state at the links.</a:t>
            </a:r>
          </a:p>
          <a:p>
            <a:endParaRPr lang="en-US" dirty="0"/>
          </a:p>
        </p:txBody>
      </p:sp>
      <p:sp>
        <p:nvSpPr>
          <p:cNvPr id="4" name="Slide Number Placeholder 3"/>
          <p:cNvSpPr>
            <a:spLocks noGrp="1"/>
          </p:cNvSpPr>
          <p:nvPr>
            <p:ph type="sldNum" sz="quarter" idx="10"/>
          </p:nvPr>
        </p:nvSpPr>
        <p:spPr/>
        <p:txBody>
          <a:bodyPr/>
          <a:lstStyle/>
          <a:p>
            <a:fld id="{FB2E6839-6A9E-2849-9840-C454B5509210}" type="slidenum">
              <a:rPr lang="en-US" smtClean="0"/>
              <a:t>24</a:t>
            </a:fld>
            <a:endParaRPr lang="en-US"/>
          </a:p>
        </p:txBody>
      </p:sp>
    </p:spTree>
    <p:extLst>
      <p:ext uri="{BB962C8B-B14F-4D97-AF65-F5344CB8AC3E}">
        <p14:creationId xmlns:p14="http://schemas.microsoft.com/office/powerpoint/2010/main" val="32159671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Why is it true that the link always propagates at least its fair share rate? This is an even allocation of the link’s capacity. Let’s consider the case when b &gt; </a:t>
            </a:r>
            <a:r>
              <a:rPr lang="en-US" sz="1200" kern="1200" dirty="0" err="1" smtClean="0">
                <a:solidFill>
                  <a:schemeClr val="tx1"/>
                </a:solidFill>
                <a:effectLst/>
                <a:latin typeface="+mn-lt"/>
                <a:ea typeface="+mn-ea"/>
                <a:cs typeface="+mn-cs"/>
              </a:rPr>
              <a:t>MaxE</a:t>
            </a:r>
            <a:r>
              <a:rPr lang="en-US" sz="1200" kern="1200" dirty="0" smtClean="0">
                <a:solidFill>
                  <a:schemeClr val="tx1"/>
                </a:solidFill>
                <a:effectLst/>
                <a:latin typeface="+mn-lt"/>
                <a:ea typeface="+mn-ea"/>
                <a:cs typeface="+mn-cs"/>
              </a:rPr>
              <a:t> and </a:t>
            </a:r>
            <a:r>
              <a:rPr lang="en-US" sz="1200" kern="1200" dirty="0" err="1" smtClean="0">
                <a:solidFill>
                  <a:schemeClr val="tx1"/>
                </a:solidFill>
                <a:effectLst/>
                <a:latin typeface="+mn-lt"/>
                <a:ea typeface="+mn-ea"/>
                <a:cs typeface="+mn-cs"/>
              </a:rPr>
              <a:t>MaxE</a:t>
            </a:r>
            <a:r>
              <a:rPr lang="en-US" sz="1200" kern="1200" dirty="0" smtClean="0">
                <a:solidFill>
                  <a:schemeClr val="tx1"/>
                </a:solidFill>
                <a:effectLst/>
                <a:latin typeface="+mn-lt"/>
                <a:ea typeface="+mn-ea"/>
                <a:cs typeface="+mn-cs"/>
              </a:rPr>
              <a:t> &lt; C/N. This guarantees that all E allocations are less than C/N, which leaves at least C/N for the bottleneck flows.</a:t>
            </a:r>
          </a:p>
          <a:p>
            <a:endParaRPr lang="en-US" baseline="0" dirty="0" smtClean="0"/>
          </a:p>
        </p:txBody>
      </p:sp>
      <p:sp>
        <p:nvSpPr>
          <p:cNvPr id="4" name="Slide Number Placeholder 3"/>
          <p:cNvSpPr>
            <a:spLocks noGrp="1"/>
          </p:cNvSpPr>
          <p:nvPr>
            <p:ph type="sldNum" sz="quarter" idx="10"/>
          </p:nvPr>
        </p:nvSpPr>
        <p:spPr/>
        <p:txBody>
          <a:bodyPr/>
          <a:lstStyle/>
          <a:p>
            <a:fld id="{7A61C938-579A-3E49-A984-05B7CEAFC7F2}" type="slidenum">
              <a:rPr lang="en-US" smtClean="0"/>
              <a:t>25</a:t>
            </a:fld>
            <a:endParaRPr lang="en-US"/>
          </a:p>
        </p:txBody>
      </p:sp>
    </p:spTree>
    <p:extLst>
      <p:ext uri="{BB962C8B-B14F-4D97-AF65-F5344CB8AC3E}">
        <p14:creationId xmlns:p14="http://schemas.microsoft.com/office/powerpoint/2010/main" val="229852946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Now some of you might be wondering, we only talked about Link 1’s bottleneck flow. What about Link 2’s bottleneck flow? </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It turns out that if we can show that a PERC algorithm works for flows crossing a link with the lowest fair share rate, we can typically use a proof by induction to show that it works for the remaining flows too. You can check out our paper to learn about a class of centralized algorithms called k-</a:t>
            </a:r>
            <a:r>
              <a:rPr lang="en-US" sz="1200" kern="1200" dirty="0" err="1" smtClean="0">
                <a:solidFill>
                  <a:schemeClr val="tx1"/>
                </a:solidFill>
                <a:effectLst/>
                <a:latin typeface="+mn-lt"/>
                <a:ea typeface="+mn-ea"/>
                <a:cs typeface="+mn-cs"/>
              </a:rPr>
              <a:t>Waterfilling</a:t>
            </a:r>
            <a:r>
              <a:rPr lang="en-US" sz="1200" kern="1200" dirty="0" smtClean="0">
                <a:solidFill>
                  <a:schemeClr val="tx1"/>
                </a:solidFill>
                <a:effectLst/>
                <a:latin typeface="+mn-lt"/>
                <a:ea typeface="+mn-ea"/>
                <a:cs typeface="+mn-cs"/>
              </a:rPr>
              <a:t>, which help us to understand the precise order in which the remaining flows converge.</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We show that s-PERC takes a 6N RTTs to converge to the max-min fair rates for all flows, where N is the number of iterations that 2-Waterfilling algorithm takes. </a:t>
            </a:r>
          </a:p>
          <a:p>
            <a:endParaRPr lang="en-US" sz="1200" kern="1200" dirty="0" smtClean="0">
              <a:solidFill>
                <a:schemeClr val="tx1"/>
              </a:solidFill>
              <a:effectLst/>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So now you have some idea of why s-PERC converges in a bounded time without per-flow state. Let’s look at how practical this algorithm.</a:t>
            </a:r>
          </a:p>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FB2E6839-6A9E-2849-9840-C454B5509210}" type="slidenum">
              <a:rPr lang="en-US" smtClean="0"/>
              <a:t>26</a:t>
            </a:fld>
            <a:endParaRPr lang="en-US"/>
          </a:p>
        </p:txBody>
      </p:sp>
    </p:spTree>
    <p:extLst>
      <p:ext uri="{BB962C8B-B14F-4D97-AF65-F5344CB8AC3E}">
        <p14:creationId xmlns:p14="http://schemas.microsoft.com/office/powerpoint/2010/main" val="222798364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s-PERC is practical to implement in hardware at high speeds. We built a 40 Gb/s </a:t>
            </a:r>
            <a:r>
              <a:rPr lang="en-US" sz="1200" kern="1200" dirty="0" err="1" smtClean="0">
                <a:solidFill>
                  <a:schemeClr val="tx1"/>
                </a:solidFill>
                <a:effectLst/>
                <a:latin typeface="+mn-lt"/>
                <a:ea typeface="+mn-ea"/>
                <a:cs typeface="+mn-cs"/>
              </a:rPr>
              <a:t>NetFPGA</a:t>
            </a:r>
            <a:r>
              <a:rPr lang="en-US" sz="1200" kern="1200" dirty="0" smtClean="0">
                <a:solidFill>
                  <a:schemeClr val="tx1"/>
                </a:solidFill>
                <a:effectLst/>
                <a:latin typeface="+mn-lt"/>
                <a:ea typeface="+mn-ea"/>
                <a:cs typeface="+mn-cs"/>
              </a:rPr>
              <a:t> prototype, the measurements you saw in the beginning are from our test-bed. The rates converge to fair shares in a single RTT not hundreds of RTTs.</a:t>
            </a:r>
          </a:p>
          <a:p>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0ADFC65-B399-8F47-A8EA-8DADCDC0B048}" type="slidenum">
              <a:rPr lang="en-US" smtClean="0"/>
              <a:t>27</a:t>
            </a:fld>
            <a:endParaRPr lang="en-US"/>
          </a:p>
        </p:txBody>
      </p:sp>
    </p:spTree>
    <p:extLst>
      <p:ext uri="{BB962C8B-B14F-4D97-AF65-F5344CB8AC3E}">
        <p14:creationId xmlns:p14="http://schemas.microsoft.com/office/powerpoint/2010/main" val="246418432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What would cloud providers think of s-PERC? They want high throughput and fairness for long flows and low latency for short flows. </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To understand how fair s-PERC is in practice, We compared convergence times of s-PERC and RCP, a fast reactive algorithm using packet simulations. Remember, faster convergence means that more flows are likely to get max-min rates during their lifetimes. We found that s-PERC converges 10 times faster in DC and 1.3—6 times faster in WAN. </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We also looked at the flow completion times or FCT in datacenter workloads, for search and data mining/ the FCT captures throughput for long flows and latency for short flows. The FCT for long flows closely tracks the FCT that an ideal instant max-min allocator yields, while the FCT for short flows is close to minimum. </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You can check out our paper for different aspects of a practical implementation of s-PERC: how we handle really short flows? how we mange control packet overhead? how we handle lost control packets etc.? </a:t>
            </a:r>
          </a:p>
          <a:p>
            <a:endParaRPr lang="en-US" sz="120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FB2E6839-6A9E-2849-9840-C454B5509210}" type="slidenum">
              <a:rPr lang="en-US" smtClean="0"/>
              <a:t>28</a:t>
            </a:fld>
            <a:endParaRPr lang="en-US"/>
          </a:p>
        </p:txBody>
      </p:sp>
    </p:spTree>
    <p:extLst>
      <p:ext uri="{BB962C8B-B14F-4D97-AF65-F5344CB8AC3E}">
        <p14:creationId xmlns:p14="http://schemas.microsoft.com/office/powerpoint/2010/main" val="248133959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Today we have a problem with reactive algorithms for the cloud. Reactive algorithms converge slowly relative to flow durations.</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 Proactive PERC algorithms, use information about the network and flows to compute rates directly, they are much faster.</a:t>
            </a:r>
          </a:p>
          <a:p>
            <a:r>
              <a:rPr lang="en-US" sz="1200" kern="1200" dirty="0" smtClean="0">
                <a:solidFill>
                  <a:schemeClr val="tx1"/>
                </a:solidFill>
                <a:effectLst/>
                <a:latin typeface="+mn-lt"/>
                <a:ea typeface="+mn-ea"/>
                <a:cs typeface="+mn-cs"/>
              </a:rPr>
              <a:t>I hope I have convinced you that practical PERC algorithms are promising and relevant today; s-PERC, a distributed PERC algorithm that computes max-min fair rates in a known bounded time without per-flow state, is only the first step. </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There is a lot of room for innovation, from developing practical PERC algorithms for different objectives to even optimizing s-PERC further to (and more?).</a:t>
            </a:r>
          </a:p>
          <a:p>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 </a:t>
            </a:r>
          </a:p>
          <a:p>
            <a:endParaRPr lang="en-US" dirty="0"/>
          </a:p>
        </p:txBody>
      </p:sp>
      <p:sp>
        <p:nvSpPr>
          <p:cNvPr id="4" name="Slide Number Placeholder 3"/>
          <p:cNvSpPr>
            <a:spLocks noGrp="1"/>
          </p:cNvSpPr>
          <p:nvPr>
            <p:ph type="sldNum" sz="quarter" idx="10"/>
          </p:nvPr>
        </p:nvSpPr>
        <p:spPr/>
        <p:txBody>
          <a:bodyPr/>
          <a:lstStyle/>
          <a:p>
            <a:fld id="{FB2E6839-6A9E-2849-9840-C454B5509210}" type="slidenum">
              <a:rPr lang="en-US" smtClean="0"/>
              <a:t>29</a:t>
            </a:fld>
            <a:endParaRPr lang="en-US"/>
          </a:p>
        </p:txBody>
      </p:sp>
    </p:spTree>
    <p:extLst>
      <p:ext uri="{BB962C8B-B14F-4D97-AF65-F5344CB8AC3E}">
        <p14:creationId xmlns:p14="http://schemas.microsoft.com/office/powerpoint/2010/main" val="1291466580"/>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FAQ</a:t>
            </a:r>
          </a:p>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(Why not just propagate </a:t>
            </a:r>
            <a:r>
              <a:rPr lang="en-US" sz="1200" kern="1200" dirty="0" err="1" smtClean="0">
                <a:solidFill>
                  <a:schemeClr val="tx1"/>
                </a:solidFill>
                <a:effectLst/>
                <a:latin typeface="+mn-lt"/>
                <a:ea typeface="+mn-ea"/>
                <a:cs typeface="+mn-cs"/>
              </a:rPr>
              <a:t>infty</a:t>
            </a:r>
            <a:r>
              <a:rPr lang="en-US" sz="1200" kern="1200" dirty="0" smtClean="0">
                <a:solidFill>
                  <a:schemeClr val="tx1"/>
                </a:solidFill>
                <a:effectLst/>
                <a:latin typeface="+mn-lt"/>
                <a:ea typeface="+mn-ea"/>
                <a:cs typeface="+mn-cs"/>
              </a:rPr>
              <a:t>? Once the link converges to the right rate, it should propagate it so other links can account for its flows currently.</a:t>
            </a:r>
          </a:p>
          <a:p>
            <a:r>
              <a:rPr lang="en-US" sz="1200" kern="1200" dirty="0" smtClean="0">
                <a:solidFill>
                  <a:schemeClr val="tx1"/>
                </a:solidFill>
                <a:effectLst/>
                <a:latin typeface="+mn-lt"/>
                <a:ea typeface="+mn-ea"/>
                <a:cs typeface="+mn-cs"/>
              </a:rPr>
              <a:t>Why not propagate C/N explicitly? Doing this implicitly, allows us to show that once the link with the lowest fair share converges, the same analysis applies to the remaining links and flows, after we ignore the rates of flows that have </a:t>
            </a:r>
            <a:r>
              <a:rPr lang="en-US" sz="1200" kern="1200" dirty="0" smtClean="0">
                <a:solidFill>
                  <a:schemeClr val="tx1"/>
                </a:solidFill>
                <a:effectLst/>
                <a:latin typeface="+mn-lt"/>
                <a:ea typeface="+mn-ea"/>
                <a:cs typeface="+mn-cs"/>
              </a:rPr>
              <a:t>converged.</a:t>
            </a:r>
            <a:r>
              <a:rPr lang="en-US" sz="1200" kern="1200" dirty="0" smtClean="0">
                <a:solidFill>
                  <a:schemeClr val="tx1"/>
                </a:solidFill>
                <a:effectLst/>
                <a:latin typeface="+mn-lt"/>
                <a:ea typeface="+mn-ea"/>
                <a:cs typeface="+mn-cs"/>
              </a:rPr>
              <a:t>)</a:t>
            </a:r>
          </a:p>
          <a:p>
            <a:r>
              <a:rPr lang="en-US" sz="1200" kern="1200" dirty="0" smtClean="0">
                <a:solidFill>
                  <a:schemeClr val="tx1"/>
                </a:solidFill>
                <a:effectLst/>
                <a:latin typeface="+mn-lt"/>
                <a:ea typeface="+mn-ea"/>
                <a:cs typeface="+mn-cs"/>
              </a:rPr>
              <a:t> </a:t>
            </a:r>
          </a:p>
          <a:p>
            <a:endParaRPr lang="en-US" baseline="0" dirty="0" smtClean="0"/>
          </a:p>
        </p:txBody>
      </p:sp>
      <p:sp>
        <p:nvSpPr>
          <p:cNvPr id="4" name="Slide Number Placeholder 3"/>
          <p:cNvSpPr>
            <a:spLocks noGrp="1"/>
          </p:cNvSpPr>
          <p:nvPr>
            <p:ph type="sldNum" sz="quarter" idx="10"/>
          </p:nvPr>
        </p:nvSpPr>
        <p:spPr/>
        <p:txBody>
          <a:bodyPr/>
          <a:lstStyle/>
          <a:p>
            <a:fld id="{7A61C938-579A-3E49-A984-05B7CEAFC7F2}" type="slidenum">
              <a:rPr lang="en-US" smtClean="0"/>
              <a:t>31</a:t>
            </a:fld>
            <a:endParaRPr lang="en-US"/>
          </a:p>
        </p:txBody>
      </p:sp>
    </p:spTree>
    <p:extLst>
      <p:ext uri="{BB962C8B-B14F-4D97-AF65-F5344CB8AC3E}">
        <p14:creationId xmlns:p14="http://schemas.microsoft.com/office/powerpoint/2010/main" val="22985294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This is TCP in a simple experiment. Two servers send a flow to a third server, and the bottleneck link is 10 Gb/s. Here I am plotting the rate of the two </a:t>
            </a:r>
            <a:r>
              <a:rPr lang="en-US" sz="1200" kern="1200" dirty="0" err="1" smtClean="0">
                <a:solidFill>
                  <a:schemeClr val="tx1"/>
                </a:solidFill>
                <a:effectLst/>
                <a:latin typeface="+mn-lt"/>
                <a:ea typeface="+mn-ea"/>
                <a:cs typeface="+mn-cs"/>
              </a:rPr>
              <a:t>flwos</a:t>
            </a:r>
            <a:r>
              <a:rPr lang="en-US" sz="1200" kern="1200" dirty="0" smtClean="0">
                <a:solidFill>
                  <a:schemeClr val="tx1"/>
                </a:solidFill>
                <a:effectLst/>
                <a:latin typeface="+mn-lt"/>
                <a:ea typeface="+mn-ea"/>
                <a:cs typeface="+mn-cs"/>
              </a:rPr>
              <a:t> over time. TCP takes 400 RTTs to reach their fair shares.</a:t>
            </a:r>
          </a:p>
          <a:p>
            <a:r>
              <a:rPr lang="en-US" sz="1200" kern="1200" dirty="0" smtClean="0">
                <a:solidFill>
                  <a:schemeClr val="tx1"/>
                </a:solidFill>
                <a:effectLst/>
                <a:latin typeface="+mn-lt"/>
                <a:ea typeface="+mn-ea"/>
                <a:cs typeface="+mn-cs"/>
              </a:rPr>
              <a:t>You might think recent algorithms are better. Here’s DCTCP, it doesn’t do much better either, taking 250 RTTs.</a:t>
            </a:r>
          </a:p>
          <a:p>
            <a:r>
              <a:rPr lang="en-US" sz="1200" kern="1200" dirty="0" smtClean="0">
                <a:solidFill>
                  <a:schemeClr val="tx1"/>
                </a:solidFill>
                <a:effectLst/>
                <a:latin typeface="+mn-lt"/>
                <a:ea typeface="+mn-ea"/>
                <a:cs typeface="+mn-cs"/>
              </a:rPr>
              <a:t>Today, I’m going to show you something like this.</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0ADFC65-B399-8F47-A8EA-8DADCDC0B048}" type="slidenum">
              <a:rPr lang="en-US" smtClean="0"/>
              <a:t>4</a:t>
            </a:fld>
            <a:endParaRPr lang="en-US"/>
          </a:p>
        </p:txBody>
      </p:sp>
    </p:spTree>
    <p:extLst>
      <p:ext uri="{BB962C8B-B14F-4D97-AF65-F5344CB8AC3E}">
        <p14:creationId xmlns:p14="http://schemas.microsoft.com/office/powerpoint/2010/main" val="301234338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 </a:t>
            </a:r>
          </a:p>
          <a:p>
            <a:r>
              <a:rPr lang="en-US" sz="1200" kern="1200" dirty="0" smtClean="0">
                <a:solidFill>
                  <a:schemeClr val="tx1"/>
                </a:solidFill>
                <a:effectLst/>
                <a:latin typeface="+mn-lt"/>
                <a:ea typeface="+mn-ea"/>
                <a:cs typeface="+mn-cs"/>
              </a:rPr>
              <a:t>This is TCP in a simple experiment. Two servers send a flow to a third server, and the bottleneck link is 10 Gb/s. Here I am plotting the rate of the two </a:t>
            </a:r>
            <a:r>
              <a:rPr lang="en-US" sz="1200" kern="1200" dirty="0" err="1" smtClean="0">
                <a:solidFill>
                  <a:schemeClr val="tx1"/>
                </a:solidFill>
                <a:effectLst/>
                <a:latin typeface="+mn-lt"/>
                <a:ea typeface="+mn-ea"/>
                <a:cs typeface="+mn-cs"/>
              </a:rPr>
              <a:t>flwos</a:t>
            </a:r>
            <a:r>
              <a:rPr lang="en-US" sz="1200" kern="1200" dirty="0" smtClean="0">
                <a:solidFill>
                  <a:schemeClr val="tx1"/>
                </a:solidFill>
                <a:effectLst/>
                <a:latin typeface="+mn-lt"/>
                <a:ea typeface="+mn-ea"/>
                <a:cs typeface="+mn-cs"/>
              </a:rPr>
              <a:t> over time. TCP takes 400 RTTs to reach their fair shares.</a:t>
            </a:r>
          </a:p>
          <a:p>
            <a:r>
              <a:rPr lang="en-US" sz="1200" kern="1200" dirty="0" smtClean="0">
                <a:solidFill>
                  <a:schemeClr val="tx1"/>
                </a:solidFill>
                <a:effectLst/>
                <a:latin typeface="+mn-lt"/>
                <a:ea typeface="+mn-ea"/>
                <a:cs typeface="+mn-cs"/>
              </a:rPr>
              <a:t>You might think recent algorithms are better. Here’s DCTCP, it doesn’t do much better either, taking 250 RTTs.</a:t>
            </a:r>
          </a:p>
          <a:p>
            <a:r>
              <a:rPr lang="en-US" sz="1200" kern="1200" dirty="0" smtClean="0">
                <a:solidFill>
                  <a:schemeClr val="tx1"/>
                </a:solidFill>
                <a:effectLst/>
                <a:latin typeface="+mn-lt"/>
                <a:ea typeface="+mn-ea"/>
                <a:cs typeface="+mn-cs"/>
              </a:rPr>
              <a:t>Today, I’m going to show you something like this.</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0ADFC65-B399-8F47-A8EA-8DADCDC0B048}" type="slidenum">
              <a:rPr lang="en-US" smtClean="0"/>
              <a:t>5</a:t>
            </a:fld>
            <a:endParaRPr lang="en-US"/>
          </a:p>
        </p:txBody>
      </p:sp>
    </p:spTree>
    <p:extLst>
      <p:ext uri="{BB962C8B-B14F-4D97-AF65-F5344CB8AC3E}">
        <p14:creationId xmlns:p14="http://schemas.microsoft.com/office/powerpoint/2010/main" val="24641843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Why do I care about the convergence speed in practice?</a:t>
            </a:r>
          </a:p>
          <a:p>
            <a:r>
              <a:rPr lang="en-US" sz="1200" kern="1200" dirty="0" smtClean="0">
                <a:solidFill>
                  <a:schemeClr val="tx1"/>
                </a:solidFill>
                <a:effectLst/>
                <a:latin typeface="+mn-lt"/>
                <a:ea typeface="+mn-ea"/>
                <a:cs typeface="+mn-cs"/>
              </a:rPr>
              <a:t>It turns out flows can finish much faster</a:t>
            </a:r>
          </a:p>
          <a:p>
            <a:r>
              <a:rPr lang="en-US" sz="1200" kern="1200" dirty="0" smtClean="0">
                <a:solidFill>
                  <a:schemeClr val="tx1"/>
                </a:solidFill>
                <a:effectLst/>
                <a:latin typeface="+mn-lt"/>
                <a:ea typeface="+mn-ea"/>
                <a:cs typeface="+mn-cs"/>
              </a:rPr>
              <a:t>Pie chart shows that more than half the flows, the red slice, are medium size. They are less than 1 MB and in a 100G network can finish in a few RTs, way less than the hundreds of RTS TCP takes to converge.</a:t>
            </a:r>
          </a:p>
          <a:p>
            <a:endParaRPr lang="en-US" dirty="0"/>
          </a:p>
        </p:txBody>
      </p:sp>
      <p:sp>
        <p:nvSpPr>
          <p:cNvPr id="4" name="Slide Number Placeholder 3"/>
          <p:cNvSpPr>
            <a:spLocks noGrp="1"/>
          </p:cNvSpPr>
          <p:nvPr>
            <p:ph type="sldNum" sz="quarter" idx="10"/>
          </p:nvPr>
        </p:nvSpPr>
        <p:spPr/>
        <p:txBody>
          <a:bodyPr/>
          <a:lstStyle/>
          <a:p>
            <a:fld id="{FB2E6839-6A9E-2849-9840-C454B5509210}" type="slidenum">
              <a:rPr lang="en-US" smtClean="0"/>
              <a:t>6</a:t>
            </a:fld>
            <a:endParaRPr lang="en-US"/>
          </a:p>
        </p:txBody>
      </p:sp>
    </p:spTree>
    <p:extLst>
      <p:ext uri="{BB962C8B-B14F-4D97-AF65-F5344CB8AC3E}">
        <p14:creationId xmlns:p14="http://schemas.microsoft.com/office/powerpoint/2010/main" val="35612219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What does this mean?</a:t>
            </a:r>
          </a:p>
          <a:p>
            <a:r>
              <a:rPr lang="en-US" sz="1200" kern="1200" dirty="0" smtClean="0">
                <a:solidFill>
                  <a:schemeClr val="tx1"/>
                </a:solidFill>
                <a:effectLst/>
                <a:latin typeface="+mn-lt"/>
                <a:ea typeface="+mn-ea"/>
                <a:cs typeface="+mn-cs"/>
              </a:rPr>
              <a:t> </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 If we take a snapshot of the network, then the flow rates could be anywhere. What is clear is that nobody knows what our networks look like at any instant. What is the point of congestion control if we can’t find the rates fast enough? This the motivation for today’s talk.</a:t>
            </a:r>
          </a:p>
          <a:p>
            <a:endParaRPr lang="en-US" sz="120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FB2E6839-6A9E-2849-9840-C454B5509210}" type="slidenum">
              <a:rPr lang="en-US" smtClean="0"/>
              <a:t>7</a:t>
            </a:fld>
            <a:endParaRPr lang="en-US"/>
          </a:p>
        </p:txBody>
      </p:sp>
    </p:spTree>
    <p:extLst>
      <p:ext uri="{BB962C8B-B14F-4D97-AF65-F5344CB8AC3E}">
        <p14:creationId xmlns:p14="http://schemas.microsoft.com/office/powerpoint/2010/main" val="3086416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Let’s take a step back and make sure we’re on the same page about reactive algorithms. Why are these “reactive” algorithms, that react to congestion signals, so slow?.</a:t>
            </a:r>
          </a:p>
          <a:p>
            <a:r>
              <a:rPr lang="en-US" sz="1200" kern="1200" dirty="0" smtClean="0">
                <a:solidFill>
                  <a:schemeClr val="tx1"/>
                </a:solidFill>
                <a:effectLst/>
                <a:latin typeface="+mn-lt"/>
                <a:ea typeface="+mn-ea"/>
                <a:cs typeface="+mn-cs"/>
              </a:rPr>
              <a:t>- they have no information about the routing matrix or link speeds</a:t>
            </a:r>
          </a:p>
          <a:p>
            <a:r>
              <a:rPr lang="en-US" sz="1200" kern="1200" dirty="0" smtClean="0">
                <a:solidFill>
                  <a:schemeClr val="tx1"/>
                </a:solidFill>
                <a:effectLst/>
                <a:latin typeface="+mn-lt"/>
                <a:ea typeface="+mn-ea"/>
                <a:cs typeface="+mn-cs"/>
              </a:rPr>
              <a:t>- so they must measure congestion and react to congestion signals like packet drops or queuing delays to adjust flow rates </a:t>
            </a:r>
          </a:p>
          <a:p>
            <a:r>
              <a:rPr lang="en-US" sz="1200" kern="1200" dirty="0" smtClean="0">
                <a:solidFill>
                  <a:schemeClr val="tx1"/>
                </a:solidFill>
                <a:effectLst/>
                <a:latin typeface="+mn-lt"/>
                <a:ea typeface="+mn-ea"/>
                <a:cs typeface="+mn-cs"/>
              </a:rPr>
              <a:t>- and they must take timid steps to remain stable</a:t>
            </a:r>
          </a:p>
          <a:p>
            <a:pPr marL="171450" indent="-171450">
              <a:buFontTx/>
              <a:buChar char="-"/>
            </a:pPr>
            <a:r>
              <a:rPr lang="en-US" sz="1200" kern="1200" dirty="0" smtClean="0">
                <a:solidFill>
                  <a:schemeClr val="tx1"/>
                </a:solidFill>
                <a:effectLst/>
                <a:latin typeface="+mn-lt"/>
                <a:ea typeface="+mn-ea"/>
                <a:cs typeface="+mn-cs"/>
              </a:rPr>
              <a:t>this speed v/s stability tradeoff that exists for any reactive algorithm, limits how fast that they can get to the target rate</a:t>
            </a:r>
          </a:p>
          <a:p>
            <a:pPr marL="0" marR="0" indent="0" algn="l" defTabSz="457200" rtl="0" eaLnBrk="1" fontAlgn="auto" latinLnBrk="0" hangingPunct="1">
              <a:lnSpc>
                <a:spcPct val="100000"/>
              </a:lnSpc>
              <a:spcBef>
                <a:spcPts val="0"/>
              </a:spcBef>
              <a:spcAft>
                <a:spcPts val="0"/>
              </a:spcAft>
              <a:buClrTx/>
              <a:buSzTx/>
              <a:buFontTx/>
              <a:buNone/>
              <a:tabLst/>
              <a:defRPr/>
            </a:pPr>
            <a:r>
              <a:rPr lang="en-US" sz="1200" kern="1200" dirty="0" smtClean="0">
                <a:solidFill>
                  <a:schemeClr val="tx1"/>
                </a:solidFill>
                <a:effectLst/>
                <a:latin typeface="+mn-lt"/>
                <a:ea typeface="+mn-ea"/>
                <a:cs typeface="+mn-cs"/>
              </a:rPr>
              <a:t>In this talk, we look at a different approach. What if instead of reacting to congestion, we prevent it in the first place…</a:t>
            </a:r>
          </a:p>
          <a:p>
            <a:pPr marL="0" indent="0">
              <a:buFontTx/>
              <a:buNone/>
            </a:pP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3295351-98CA-074A-9702-9A3AF165F2F1}" type="slidenum">
              <a:rPr lang="en-US" smtClean="0"/>
              <a:t>8</a:t>
            </a:fld>
            <a:endParaRPr lang="en-US"/>
          </a:p>
        </p:txBody>
      </p:sp>
    </p:spTree>
    <p:extLst>
      <p:ext uri="{BB962C8B-B14F-4D97-AF65-F5344CB8AC3E}">
        <p14:creationId xmlns:p14="http://schemas.microsoft.com/office/powerpoint/2010/main" val="6456438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One approach is to use knowledge of the routing matrix and link speeds to compute the rates directly. This is what recent work like </a:t>
            </a:r>
            <a:r>
              <a:rPr lang="en-US" sz="1200" kern="1200" dirty="0" err="1" smtClean="0">
                <a:solidFill>
                  <a:schemeClr val="tx1"/>
                </a:solidFill>
                <a:effectLst/>
                <a:latin typeface="+mn-lt"/>
                <a:ea typeface="+mn-ea"/>
                <a:cs typeface="+mn-cs"/>
              </a:rPr>
              <a:t>Fastpass</a:t>
            </a:r>
            <a:r>
              <a:rPr lang="en-US" sz="1200" kern="1200" dirty="0" smtClean="0">
                <a:solidFill>
                  <a:schemeClr val="tx1"/>
                </a:solidFill>
                <a:effectLst/>
                <a:latin typeface="+mn-lt"/>
                <a:ea typeface="+mn-ea"/>
                <a:cs typeface="+mn-cs"/>
              </a:rPr>
              <a:t> and </a:t>
            </a:r>
            <a:r>
              <a:rPr lang="en-US" sz="1200" kern="1200" dirty="0" err="1" smtClean="0">
                <a:solidFill>
                  <a:schemeClr val="tx1"/>
                </a:solidFill>
                <a:effectLst/>
                <a:latin typeface="+mn-lt"/>
                <a:ea typeface="+mn-ea"/>
                <a:cs typeface="+mn-cs"/>
              </a:rPr>
              <a:t>FlowTune</a:t>
            </a:r>
            <a:r>
              <a:rPr lang="en-US" sz="1200" kern="1200" dirty="0" smtClean="0">
                <a:solidFill>
                  <a:schemeClr val="tx1"/>
                </a:solidFill>
                <a:effectLst/>
                <a:latin typeface="+mn-lt"/>
                <a:ea typeface="+mn-ea"/>
                <a:cs typeface="+mn-cs"/>
              </a:rPr>
              <a:t> do, collect information about the set of flows in a central server, and compute the rates quickly and communicate theses to other servers. Directly calculating the rates can be very fast. (click) But we can’t do this at scale</a:t>
            </a:r>
            <a:r>
              <a:rPr lang="en-US" sz="1200" i="1" kern="1200" dirty="0" smtClean="0">
                <a:solidFill>
                  <a:schemeClr val="tx1"/>
                </a:solidFill>
                <a:effectLst/>
                <a:latin typeface="+mn-lt"/>
                <a:ea typeface="+mn-ea"/>
                <a:cs typeface="+mn-cs"/>
              </a:rPr>
              <a:t>.</a:t>
            </a:r>
            <a:endParaRPr lang="en-US" sz="1200" kern="1200" dirty="0" smtClean="0">
              <a:solidFill>
                <a:schemeClr val="tx1"/>
              </a:solidFill>
              <a:effectLst/>
              <a:latin typeface="+mn-lt"/>
              <a:ea typeface="+mn-ea"/>
              <a:cs typeface="+mn-cs"/>
            </a:endParaRPr>
          </a:p>
          <a:p>
            <a:r>
              <a:rPr lang="en-US" sz="1200" u="none" strike="noStrike" kern="1200" dirty="0" smtClean="0">
                <a:solidFill>
                  <a:schemeClr val="tx1"/>
                </a:solidFill>
                <a:effectLst/>
                <a:latin typeface="+mn-lt"/>
                <a:ea typeface="+mn-ea"/>
                <a:cs typeface="+mn-cs"/>
              </a:rPr>
              <a:t> </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Can I do this in a distributed way? </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FB2E6839-6A9E-2849-9840-C454B5509210}" type="slidenum">
              <a:rPr lang="en-US" smtClean="0"/>
              <a:t>10</a:t>
            </a:fld>
            <a:endParaRPr lang="en-US"/>
          </a:p>
        </p:txBody>
      </p:sp>
    </p:spTree>
    <p:extLst>
      <p:ext uri="{BB962C8B-B14F-4D97-AF65-F5344CB8AC3E}">
        <p14:creationId xmlns:p14="http://schemas.microsoft.com/office/powerpoint/2010/main" val="39749992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effectLst/>
                <a:latin typeface="+mn-lt"/>
                <a:ea typeface="+mn-ea"/>
                <a:cs typeface="+mn-cs"/>
              </a:rPr>
              <a:t>What would such a distributed proactive algorithm look like</a:t>
            </a:r>
            <a:r>
              <a:rPr lang="en-US" sz="1200" i="1" kern="1200" dirty="0" smtClean="0">
                <a:solidFill>
                  <a:schemeClr val="tx1"/>
                </a:solidFill>
                <a:effectLst/>
                <a:latin typeface="+mn-lt"/>
                <a:ea typeface="+mn-ea"/>
                <a:cs typeface="+mn-cs"/>
              </a:rPr>
              <a:t>?</a:t>
            </a:r>
            <a:endParaRPr lang="en-US" sz="1200" kern="1200" dirty="0" smtClean="0">
              <a:solidFill>
                <a:schemeClr val="tx1"/>
              </a:solidFill>
              <a:effectLst/>
              <a:latin typeface="+mn-lt"/>
              <a:ea typeface="+mn-ea"/>
              <a:cs typeface="+mn-cs"/>
            </a:endParaRPr>
          </a:p>
          <a:p>
            <a:r>
              <a:rPr lang="en-US" sz="1200" i="1" kern="1200" dirty="0" smtClean="0">
                <a:solidFill>
                  <a:schemeClr val="tx1"/>
                </a:solidFill>
                <a:effectLst/>
                <a:latin typeface="+mn-lt"/>
                <a:ea typeface="+mn-ea"/>
                <a:cs typeface="+mn-cs"/>
              </a:rPr>
              <a:t> </a:t>
            </a:r>
            <a:endParaRPr lang="en-US" sz="1200" kern="1200" dirty="0" smtClean="0">
              <a:solidFill>
                <a:schemeClr val="tx1"/>
              </a:solidFill>
              <a:effectLst/>
              <a:latin typeface="+mn-lt"/>
              <a:ea typeface="+mn-ea"/>
              <a:cs typeface="+mn-cs"/>
            </a:endParaRPr>
          </a:p>
          <a:p>
            <a:r>
              <a:rPr lang="en-US" sz="1200" kern="1200" dirty="0" smtClean="0">
                <a:solidFill>
                  <a:schemeClr val="tx1"/>
                </a:solidFill>
                <a:effectLst/>
                <a:latin typeface="+mn-lt"/>
                <a:ea typeface="+mn-ea"/>
                <a:cs typeface="+mn-cs"/>
              </a:rPr>
              <a:t>Here’s a network with two links and one flow.</a:t>
            </a:r>
          </a:p>
          <a:p>
            <a:r>
              <a:rPr lang="en-US" sz="1200" kern="1200" dirty="0" smtClean="0">
                <a:solidFill>
                  <a:schemeClr val="tx1"/>
                </a:solidFill>
                <a:effectLst/>
                <a:latin typeface="+mn-lt"/>
                <a:ea typeface="+mn-ea"/>
                <a:cs typeface="+mn-cs"/>
              </a:rPr>
              <a:t>In a distributed proactive algorithm, there is a control packet for each flow, which carries the rate allocation from links on their path. It goes back and forth between the source and destination as long as the flow is active. Links (actually switches) update the packet with their estimate of the flow’s ideal rate.</a:t>
            </a:r>
          </a:p>
          <a:p>
            <a:r>
              <a:rPr lang="en-US" sz="1200" kern="1200" dirty="0" smtClean="0">
                <a:solidFill>
                  <a:schemeClr val="tx1"/>
                </a:solidFill>
                <a:effectLst/>
                <a:latin typeface="+mn-lt"/>
                <a:ea typeface="+mn-ea"/>
                <a:cs typeface="+mn-cs"/>
              </a:rPr>
              <a:t>Since the </a:t>
            </a:r>
            <a:r>
              <a:rPr lang="en-US" sz="1200" i="1" kern="1200" dirty="0" smtClean="0">
                <a:solidFill>
                  <a:schemeClr val="tx1"/>
                </a:solidFill>
                <a:effectLst/>
                <a:latin typeface="+mn-lt"/>
                <a:ea typeface="+mn-ea"/>
                <a:cs typeface="+mn-cs"/>
              </a:rPr>
              <a:t>links proactively compute explicit rates </a:t>
            </a:r>
            <a:r>
              <a:rPr lang="en-US" sz="1200" kern="1200" dirty="0" smtClean="0">
                <a:solidFill>
                  <a:schemeClr val="tx1"/>
                </a:solidFill>
                <a:effectLst/>
                <a:latin typeface="+mn-lt"/>
                <a:ea typeface="+mn-ea"/>
                <a:cs typeface="+mn-cs"/>
              </a:rPr>
              <a:t>for the flows, without even waiting for congestion to happen, we call</a:t>
            </a:r>
          </a:p>
          <a:p>
            <a:r>
              <a:rPr lang="en-US" sz="1200" kern="1200" dirty="0" smtClean="0">
                <a:solidFill>
                  <a:schemeClr val="tx1"/>
                </a:solidFill>
                <a:effectLst/>
                <a:latin typeface="+mn-lt"/>
                <a:ea typeface="+mn-ea"/>
                <a:cs typeface="+mn-cs"/>
              </a:rPr>
              <a:t>this Proactive Explicit Rate Control or PERC. </a:t>
            </a:r>
          </a:p>
          <a:p>
            <a:endParaRPr lang="en-US" dirty="0"/>
          </a:p>
        </p:txBody>
      </p:sp>
      <p:sp>
        <p:nvSpPr>
          <p:cNvPr id="4" name="Slide Number Placeholder 3"/>
          <p:cNvSpPr>
            <a:spLocks noGrp="1"/>
          </p:cNvSpPr>
          <p:nvPr>
            <p:ph type="sldNum" sz="quarter" idx="10"/>
          </p:nvPr>
        </p:nvSpPr>
        <p:spPr/>
        <p:txBody>
          <a:bodyPr/>
          <a:lstStyle/>
          <a:p>
            <a:fld id="{FB2E6839-6A9E-2849-9840-C454B5509210}" type="slidenum">
              <a:rPr lang="en-US" smtClean="0"/>
              <a:t>11</a:t>
            </a:fld>
            <a:endParaRPr lang="en-US"/>
          </a:p>
        </p:txBody>
      </p:sp>
    </p:spTree>
    <p:extLst>
      <p:ext uri="{BB962C8B-B14F-4D97-AF65-F5344CB8AC3E}">
        <p14:creationId xmlns:p14="http://schemas.microsoft.com/office/powerpoint/2010/main" val="7618806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C426FF2-ACD9-FD4C-A586-46BF11FB96A6}" type="datetime1">
              <a:rPr lang="en-US" smtClean="0"/>
              <a:t>7/15/19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2BD899-86B4-7643-ABF1-A18C83D3D071}" type="slidenum">
              <a:rPr lang="en-US" smtClean="0"/>
              <a:t>‹#›</a:t>
            </a:fld>
            <a:endParaRPr lang="en-US"/>
          </a:p>
        </p:txBody>
      </p:sp>
    </p:spTree>
    <p:extLst>
      <p:ext uri="{BB962C8B-B14F-4D97-AF65-F5344CB8AC3E}">
        <p14:creationId xmlns:p14="http://schemas.microsoft.com/office/powerpoint/2010/main" val="4056084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4F17D18-ABBE-AE43-9874-AA29362146D1}" type="datetime1">
              <a:rPr lang="en-US" smtClean="0"/>
              <a:t>7/15/19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2BD899-86B4-7643-ABF1-A18C83D3D071}" type="slidenum">
              <a:rPr lang="en-US" smtClean="0"/>
              <a:t>‹#›</a:t>
            </a:fld>
            <a:endParaRPr lang="en-US"/>
          </a:p>
        </p:txBody>
      </p:sp>
    </p:spTree>
    <p:extLst>
      <p:ext uri="{BB962C8B-B14F-4D97-AF65-F5344CB8AC3E}">
        <p14:creationId xmlns:p14="http://schemas.microsoft.com/office/powerpoint/2010/main" val="10729900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37F13160-8741-184B-B5B3-72AB753E29E5}" type="datetime1">
              <a:rPr lang="en-US" smtClean="0"/>
              <a:t>7/15/19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2BD899-86B4-7643-ABF1-A18C83D3D071}" type="slidenum">
              <a:rPr lang="en-US" smtClean="0"/>
              <a:t>‹#›</a:t>
            </a:fld>
            <a:endParaRPr lang="en-US"/>
          </a:p>
        </p:txBody>
      </p:sp>
    </p:spTree>
    <p:extLst>
      <p:ext uri="{BB962C8B-B14F-4D97-AF65-F5344CB8AC3E}">
        <p14:creationId xmlns:p14="http://schemas.microsoft.com/office/powerpoint/2010/main" val="25754362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5A2442D-D0E6-DE49-8299-3E5886AB0A90}" type="datetime1">
              <a:rPr lang="en-US" smtClean="0"/>
              <a:t>7/15/19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2BD899-86B4-7643-ABF1-A18C83D3D071}" type="slidenum">
              <a:rPr lang="en-US" smtClean="0"/>
              <a:t>‹#›</a:t>
            </a:fld>
            <a:endParaRPr lang="en-US"/>
          </a:p>
        </p:txBody>
      </p:sp>
    </p:spTree>
    <p:extLst>
      <p:ext uri="{BB962C8B-B14F-4D97-AF65-F5344CB8AC3E}">
        <p14:creationId xmlns:p14="http://schemas.microsoft.com/office/powerpoint/2010/main" val="28285267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4B302C2-57B1-C848-91C7-3238834DB0A0}" type="datetime1">
              <a:rPr lang="en-US" smtClean="0"/>
              <a:t>7/15/19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B2BD899-86B4-7643-ABF1-A18C83D3D071}" type="slidenum">
              <a:rPr lang="en-US" smtClean="0"/>
              <a:t>‹#›</a:t>
            </a:fld>
            <a:endParaRPr lang="en-US"/>
          </a:p>
        </p:txBody>
      </p:sp>
    </p:spTree>
    <p:extLst>
      <p:ext uri="{BB962C8B-B14F-4D97-AF65-F5344CB8AC3E}">
        <p14:creationId xmlns:p14="http://schemas.microsoft.com/office/powerpoint/2010/main" val="34435390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22267AF9-427B-5B4D-AE02-359D44448A3B}" type="datetime1">
              <a:rPr lang="en-US" smtClean="0"/>
              <a:t>7/15/19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B2BD899-86B4-7643-ABF1-A18C83D3D071}" type="slidenum">
              <a:rPr lang="en-US" smtClean="0"/>
              <a:t>‹#›</a:t>
            </a:fld>
            <a:endParaRPr lang="en-US"/>
          </a:p>
        </p:txBody>
      </p:sp>
    </p:spTree>
    <p:extLst>
      <p:ext uri="{BB962C8B-B14F-4D97-AF65-F5344CB8AC3E}">
        <p14:creationId xmlns:p14="http://schemas.microsoft.com/office/powerpoint/2010/main" val="25345017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8D1C7BDB-0301-F149-976C-D19AA91BCBDE}" type="datetime1">
              <a:rPr lang="en-US" smtClean="0"/>
              <a:t>7/15/19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B2BD899-86B4-7643-ABF1-A18C83D3D071}" type="slidenum">
              <a:rPr lang="en-US" smtClean="0"/>
              <a:t>‹#›</a:t>
            </a:fld>
            <a:endParaRPr lang="en-US"/>
          </a:p>
        </p:txBody>
      </p:sp>
    </p:spTree>
    <p:extLst>
      <p:ext uri="{BB962C8B-B14F-4D97-AF65-F5344CB8AC3E}">
        <p14:creationId xmlns:p14="http://schemas.microsoft.com/office/powerpoint/2010/main" val="31664247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658C7CCE-6511-4C46-B8F8-7AD17D49EC77}" type="datetime1">
              <a:rPr lang="en-US" smtClean="0"/>
              <a:t>7/15/19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B2BD899-86B4-7643-ABF1-A18C83D3D071}" type="slidenum">
              <a:rPr lang="en-US" smtClean="0"/>
              <a:t>‹#›</a:t>
            </a:fld>
            <a:endParaRPr lang="en-US"/>
          </a:p>
        </p:txBody>
      </p:sp>
    </p:spTree>
    <p:extLst>
      <p:ext uri="{BB962C8B-B14F-4D97-AF65-F5344CB8AC3E}">
        <p14:creationId xmlns:p14="http://schemas.microsoft.com/office/powerpoint/2010/main" val="41160869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961D845-F93D-C748-BF01-E80A0825894D}" type="datetime1">
              <a:rPr lang="en-US" smtClean="0"/>
              <a:t>7/15/19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B2BD899-86B4-7643-ABF1-A18C83D3D071}" type="slidenum">
              <a:rPr lang="en-US" smtClean="0"/>
              <a:t>‹#›</a:t>
            </a:fld>
            <a:endParaRPr lang="en-US"/>
          </a:p>
        </p:txBody>
      </p:sp>
    </p:spTree>
    <p:extLst>
      <p:ext uri="{BB962C8B-B14F-4D97-AF65-F5344CB8AC3E}">
        <p14:creationId xmlns:p14="http://schemas.microsoft.com/office/powerpoint/2010/main" val="29404932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E541B17-7E28-2047-B71F-3803203A80DE}" type="datetime1">
              <a:rPr lang="en-US" smtClean="0"/>
              <a:t>7/15/19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B2BD899-86B4-7643-ABF1-A18C83D3D071}" type="slidenum">
              <a:rPr lang="en-US" smtClean="0"/>
              <a:t>‹#›</a:t>
            </a:fld>
            <a:endParaRPr lang="en-US"/>
          </a:p>
        </p:txBody>
      </p:sp>
    </p:spTree>
    <p:extLst>
      <p:ext uri="{BB962C8B-B14F-4D97-AF65-F5344CB8AC3E}">
        <p14:creationId xmlns:p14="http://schemas.microsoft.com/office/powerpoint/2010/main" val="36636369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2ABCC11-8823-F94A-842B-2D3DBC2E5651}" type="datetime1">
              <a:rPr lang="en-US" smtClean="0"/>
              <a:t>7/15/19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B2BD899-86B4-7643-ABF1-A18C83D3D071}" type="slidenum">
              <a:rPr lang="en-US" smtClean="0"/>
              <a:t>‹#›</a:t>
            </a:fld>
            <a:endParaRPr lang="en-US"/>
          </a:p>
        </p:txBody>
      </p:sp>
    </p:spTree>
    <p:extLst>
      <p:ext uri="{BB962C8B-B14F-4D97-AF65-F5344CB8AC3E}">
        <p14:creationId xmlns:p14="http://schemas.microsoft.com/office/powerpoint/2010/main" val="171723959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655157B-E6A0-4B46-8622-E2D9C97BE98F}" type="datetime1">
              <a:rPr lang="en-US" smtClean="0"/>
              <a:t>7/15/19</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B2BD899-86B4-7643-ABF1-A18C83D3D071}" type="slidenum">
              <a:rPr lang="en-US" smtClean="0"/>
              <a:t>‹#›</a:t>
            </a:fld>
            <a:endParaRPr lang="en-US"/>
          </a:p>
        </p:txBody>
      </p:sp>
    </p:spTree>
    <p:extLst>
      <p:ext uri="{BB962C8B-B14F-4D97-AF65-F5344CB8AC3E}">
        <p14:creationId xmlns:p14="http://schemas.microsoft.com/office/powerpoint/2010/main" val="32718633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2.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7.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1.png"/><Relationship Id="rId1" Type="http://schemas.openxmlformats.org/officeDocument/2006/relationships/slideLayout" Target="../slideLayouts/slideLayout6.xml"/><Relationship Id="rId2" Type="http://schemas.openxmlformats.org/officeDocument/2006/relationships/notesSlide" Target="../notesSlides/notesSlide2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4" Type="http://schemas.openxmlformats.org/officeDocument/2006/relationships/image" Target="../media/image1.png"/><Relationship Id="rId5" Type="http://schemas.openxmlformats.org/officeDocument/2006/relationships/image" Target="../media/image2.png"/><Relationship Id="rId6" Type="http://schemas.openxmlformats.org/officeDocument/2006/relationships/image" Target="../media/image3.png"/><Relationship Id="rId1" Type="http://schemas.openxmlformats.org/officeDocument/2006/relationships/tags" Target="../tags/tag1.xml"/><Relationship Id="rId2"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1.png"/><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em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em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em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emf"/></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emf"/></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emf"/></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emf"/></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1.png"/><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 Id="rId3" Type="http://schemas.openxmlformats.org/officeDocument/2006/relationships/image" Target="../media/image16.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4.png"/><Relationship Id="rId5" Type="http://schemas.openxmlformats.org/officeDocument/2006/relationships/image" Target="../media/image1.png"/><Relationship Id="rId6" Type="http://schemas.openxmlformats.org/officeDocument/2006/relationships/image" Target="../media/image2.png"/><Relationship Id="rId7" Type="http://schemas.openxmlformats.org/officeDocument/2006/relationships/image" Target="../media/image3.png"/><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 Id="rId3" Type="http://schemas.openxmlformats.org/officeDocument/2006/relationships/chart" Target="../charts/char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1" Type="http://schemas.openxmlformats.org/officeDocument/2006/relationships/tags" Target="../tags/tag2.xml"/><Relationship Id="rId2" Type="http://schemas.openxmlformats.org/officeDocument/2006/relationships/slideLayout" Target="../slideLayouts/slideLayout2.xml"/><Relationship Id="rId3"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0" y="2130425"/>
            <a:ext cx="9144000" cy="1470025"/>
          </a:xfrm>
        </p:spPr>
        <p:txBody>
          <a:bodyPr>
            <a:normAutofit fontScale="90000"/>
          </a:bodyPr>
          <a:lstStyle/>
          <a:p>
            <a:r>
              <a:rPr lang="en-US" dirty="0" smtClean="0"/>
              <a:t>A Distributed Algorithm to Compute </a:t>
            </a:r>
            <a:br>
              <a:rPr lang="en-US" dirty="0" smtClean="0"/>
            </a:br>
            <a:r>
              <a:rPr lang="en-US" dirty="0" smtClean="0"/>
              <a:t>Max-Min Fair Rates Without Per-Flow State</a:t>
            </a:r>
            <a:endParaRPr lang="en-US" dirty="0"/>
          </a:p>
        </p:txBody>
      </p:sp>
      <p:sp>
        <p:nvSpPr>
          <p:cNvPr id="5" name="Subtitle 2"/>
          <p:cNvSpPr txBox="1">
            <a:spLocks/>
          </p:cNvSpPr>
          <p:nvPr/>
        </p:nvSpPr>
        <p:spPr>
          <a:xfrm>
            <a:off x="685800" y="3886200"/>
            <a:ext cx="7772400" cy="1194675"/>
          </a:xfrm>
          <a:prstGeom prst="rect">
            <a:avLst/>
          </a:prstGeom>
        </p:spPr>
        <p:txBody>
          <a:bodyPr vert="horz" lIns="91440" tIns="45720" rIns="91440" bIns="45720" rtlCol="0">
            <a:no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nSpc>
                <a:spcPct val="80000"/>
              </a:lnSpc>
              <a:defRPr/>
            </a:pPr>
            <a:r>
              <a:rPr lang="en-US" i="1" dirty="0" err="1" smtClean="0">
                <a:solidFill>
                  <a:srgbClr val="000000"/>
                </a:solidFill>
              </a:rPr>
              <a:t>Lavanya</a:t>
            </a:r>
            <a:r>
              <a:rPr lang="en-US" i="1" dirty="0" smtClean="0">
                <a:solidFill>
                  <a:srgbClr val="000000"/>
                </a:solidFill>
              </a:rPr>
              <a:t> Jose, </a:t>
            </a:r>
            <a:r>
              <a:rPr lang="en-US" dirty="0" smtClean="0">
                <a:solidFill>
                  <a:srgbClr val="000000"/>
                </a:solidFill>
              </a:rPr>
              <a:t>Stephen Ibanez, Nick </a:t>
            </a:r>
            <a:r>
              <a:rPr lang="en-US" dirty="0" err="1" smtClean="0">
                <a:solidFill>
                  <a:srgbClr val="000000"/>
                </a:solidFill>
              </a:rPr>
              <a:t>McKeown</a:t>
            </a:r>
            <a:r>
              <a:rPr lang="en-US" dirty="0" smtClean="0">
                <a:solidFill>
                  <a:srgbClr val="000000"/>
                </a:solidFill>
              </a:rPr>
              <a:t> </a:t>
            </a:r>
          </a:p>
          <a:p>
            <a:pPr>
              <a:lnSpc>
                <a:spcPct val="80000"/>
              </a:lnSpc>
              <a:defRPr/>
            </a:pPr>
            <a:r>
              <a:rPr lang="en-US" dirty="0" smtClean="0">
                <a:solidFill>
                  <a:schemeClr val="tx1"/>
                </a:solidFill>
              </a:rPr>
              <a:t>Stanford University </a:t>
            </a:r>
            <a:endParaRPr lang="en-US" sz="2800" dirty="0" smtClean="0">
              <a:solidFill>
                <a:schemeClr val="tx1"/>
              </a:solidFill>
            </a:endParaRPr>
          </a:p>
          <a:p>
            <a:pPr>
              <a:defRPr/>
            </a:pPr>
            <a:r>
              <a:rPr lang="en-US" sz="2800" dirty="0" smtClean="0"/>
              <a:t>		</a:t>
            </a:r>
            <a:endParaRPr lang="en-US" sz="2800" dirty="0"/>
          </a:p>
        </p:txBody>
      </p:sp>
      <p:sp>
        <p:nvSpPr>
          <p:cNvPr id="6" name="Subtitle 2"/>
          <p:cNvSpPr txBox="1">
            <a:spLocks/>
          </p:cNvSpPr>
          <p:nvPr/>
        </p:nvSpPr>
        <p:spPr>
          <a:xfrm>
            <a:off x="2476088" y="5080875"/>
            <a:ext cx="3975982" cy="1021948"/>
          </a:xfrm>
          <a:prstGeom prst="rect">
            <a:avLst/>
          </a:prstGeom>
        </p:spPr>
        <p:txBody>
          <a:bodyPr vert="horz" lIns="91440" tIns="45720" rIns="91440" bIns="45720" rtlCol="0">
            <a:no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nSpc>
                <a:spcPct val="80000"/>
              </a:lnSpc>
              <a:defRPr/>
            </a:pPr>
            <a:r>
              <a:rPr lang="en-US" dirty="0" smtClean="0">
                <a:solidFill>
                  <a:schemeClr val="tx1"/>
                </a:solidFill>
              </a:rPr>
              <a:t>Mohammad </a:t>
            </a:r>
            <a:r>
              <a:rPr lang="en-US" dirty="0" err="1" smtClean="0">
                <a:solidFill>
                  <a:schemeClr val="tx1"/>
                </a:solidFill>
              </a:rPr>
              <a:t>Alizadeh</a:t>
            </a:r>
            <a:r>
              <a:rPr lang="en-US" dirty="0" smtClean="0">
                <a:solidFill>
                  <a:schemeClr val="tx1"/>
                </a:solidFill>
              </a:rPr>
              <a:t> </a:t>
            </a:r>
          </a:p>
          <a:p>
            <a:pPr>
              <a:lnSpc>
                <a:spcPct val="80000"/>
              </a:lnSpc>
              <a:defRPr/>
            </a:pPr>
            <a:r>
              <a:rPr lang="en-US" dirty="0" smtClean="0">
                <a:solidFill>
                  <a:schemeClr val="tx1"/>
                </a:solidFill>
              </a:rPr>
              <a:t>MIT CSAIL</a:t>
            </a:r>
            <a:endParaRPr lang="en-US" sz="2800" dirty="0">
              <a:solidFill>
                <a:schemeClr val="tx1"/>
              </a:solidFill>
            </a:endParaRPr>
          </a:p>
        </p:txBody>
      </p:sp>
      <p:sp>
        <p:nvSpPr>
          <p:cNvPr id="3" name="Slide Number Placeholder 2"/>
          <p:cNvSpPr>
            <a:spLocks noGrp="1"/>
          </p:cNvSpPr>
          <p:nvPr>
            <p:ph type="sldNum" sz="quarter" idx="12"/>
          </p:nvPr>
        </p:nvSpPr>
        <p:spPr/>
        <p:txBody>
          <a:bodyPr/>
          <a:lstStyle/>
          <a:p>
            <a:fld id="{EB2BD899-86B4-7643-ABF1-A18C83D3D071}" type="slidenum">
              <a:rPr lang="en-US" smtClean="0"/>
              <a:t>1</a:t>
            </a:fld>
            <a:endParaRPr lang="en-US"/>
          </a:p>
        </p:txBody>
      </p:sp>
    </p:spTree>
    <p:extLst>
      <p:ext uri="{BB962C8B-B14F-4D97-AF65-F5344CB8AC3E}">
        <p14:creationId xmlns:p14="http://schemas.microsoft.com/office/powerpoint/2010/main" val="1478409305"/>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Proactive Algorithms</a:t>
            </a:r>
            <a:endParaRPr lang="en-US" dirty="0"/>
          </a:p>
        </p:txBody>
      </p:sp>
      <p:sp>
        <p:nvSpPr>
          <p:cNvPr id="3" name="Content Placeholder 2"/>
          <p:cNvSpPr>
            <a:spLocks noGrp="1"/>
          </p:cNvSpPr>
          <p:nvPr>
            <p:ph idx="1"/>
          </p:nvPr>
        </p:nvSpPr>
        <p:spPr>
          <a:xfrm>
            <a:off x="457199" y="1600200"/>
            <a:ext cx="8686801" cy="4525963"/>
          </a:xfrm>
        </p:spPr>
        <p:txBody>
          <a:bodyPr/>
          <a:lstStyle/>
          <a:p>
            <a:r>
              <a:rPr lang="en-US" dirty="0" smtClean="0"/>
              <a:t>Use knowledge of the routing matrix and link speeds to calculate flow rates directly.</a:t>
            </a:r>
          </a:p>
          <a:p>
            <a:r>
              <a:rPr lang="en-US" dirty="0" smtClean="0"/>
              <a:t>Centralized: can’t do this at scale</a:t>
            </a:r>
          </a:p>
          <a:p>
            <a:r>
              <a:rPr lang="en-US" dirty="0" smtClean="0"/>
              <a:t>Distributed?</a:t>
            </a:r>
          </a:p>
        </p:txBody>
      </p:sp>
      <p:sp>
        <p:nvSpPr>
          <p:cNvPr id="4" name="Slide Number Placeholder 3"/>
          <p:cNvSpPr>
            <a:spLocks noGrp="1"/>
          </p:cNvSpPr>
          <p:nvPr>
            <p:ph type="sldNum" sz="quarter" idx="12"/>
          </p:nvPr>
        </p:nvSpPr>
        <p:spPr/>
        <p:txBody>
          <a:bodyPr/>
          <a:lstStyle/>
          <a:p>
            <a:fld id="{EB2BD899-86B4-7643-ABF1-A18C83D3D071}" type="slidenum">
              <a:rPr lang="en-US" smtClean="0"/>
              <a:t>10</a:t>
            </a:fld>
            <a:endParaRPr lang="en-US"/>
          </a:p>
        </p:txBody>
      </p:sp>
    </p:spTree>
    <p:extLst>
      <p:ext uri="{BB962C8B-B14F-4D97-AF65-F5344CB8AC3E}">
        <p14:creationId xmlns:p14="http://schemas.microsoft.com/office/powerpoint/2010/main" val="246146195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PERC Algorithms</a:t>
            </a:r>
            <a:endParaRPr lang="en-US" dirty="0"/>
          </a:p>
        </p:txBody>
      </p:sp>
      <p:grpSp>
        <p:nvGrpSpPr>
          <p:cNvPr id="7" name="Group 6"/>
          <p:cNvGrpSpPr/>
          <p:nvPr/>
        </p:nvGrpSpPr>
        <p:grpSpPr>
          <a:xfrm>
            <a:off x="2429938" y="4623302"/>
            <a:ext cx="3968116" cy="1407985"/>
            <a:chOff x="5235150" y="4122032"/>
            <a:chExt cx="3968116" cy="1407985"/>
          </a:xfrm>
        </p:grpSpPr>
        <p:sp>
          <p:nvSpPr>
            <p:cNvPr id="9" name="TextBox 8"/>
            <p:cNvSpPr txBox="1"/>
            <p:nvPr/>
          </p:nvSpPr>
          <p:spPr>
            <a:xfrm>
              <a:off x="6909855" y="4122032"/>
              <a:ext cx="2019226" cy="1169551"/>
            </a:xfrm>
            <a:prstGeom prst="rect">
              <a:avLst/>
            </a:prstGeom>
            <a:noFill/>
          </p:spPr>
          <p:txBody>
            <a:bodyPr wrap="square" rtlCol="0">
              <a:spAutoFit/>
            </a:bodyPr>
            <a:lstStyle/>
            <a:p>
              <a:pPr algn="ctr">
                <a:lnSpc>
                  <a:spcPct val="150000"/>
                </a:lnSpc>
              </a:pPr>
              <a:r>
                <a:rPr lang="en-US" sz="2400" dirty="0" smtClean="0">
                  <a:solidFill>
                    <a:srgbClr val="000000"/>
                  </a:solidFill>
                </a:rPr>
                <a:t>Link 2</a:t>
              </a:r>
            </a:p>
            <a:p>
              <a:pPr algn="ctr">
                <a:lnSpc>
                  <a:spcPct val="150000"/>
                </a:lnSpc>
              </a:pPr>
              <a:r>
                <a:rPr lang="en-US" sz="2400" i="1" dirty="0" smtClean="0">
                  <a:solidFill>
                    <a:srgbClr val="000000"/>
                  </a:solidFill>
                </a:rPr>
                <a:t>1 G</a:t>
              </a:r>
              <a:endParaRPr lang="en-US" sz="2400" i="1" dirty="0">
                <a:solidFill>
                  <a:srgbClr val="000000"/>
                </a:solidFill>
              </a:endParaRPr>
            </a:p>
          </p:txBody>
        </p:sp>
        <p:pic>
          <p:nvPicPr>
            <p:cNvPr id="10" name="Picture 9" descr="1280px-Router.sv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35150" y="4551297"/>
              <a:ext cx="714341" cy="606205"/>
            </a:xfrm>
            <a:prstGeom prst="rect">
              <a:avLst/>
            </a:prstGeom>
          </p:spPr>
        </p:pic>
        <p:grpSp>
          <p:nvGrpSpPr>
            <p:cNvPr id="11" name="Group 10"/>
            <p:cNvGrpSpPr/>
            <p:nvPr/>
          </p:nvGrpSpPr>
          <p:grpSpPr>
            <a:xfrm>
              <a:off x="6846863" y="4551294"/>
              <a:ext cx="1642062" cy="606205"/>
              <a:chOff x="285055" y="3487828"/>
              <a:chExt cx="1559083" cy="488359"/>
            </a:xfrm>
          </p:grpSpPr>
          <p:cxnSp>
            <p:nvCxnSpPr>
              <p:cNvPr id="18" name="Straight Arrow Connector 17"/>
              <p:cNvCxnSpPr/>
              <p:nvPr/>
            </p:nvCxnSpPr>
            <p:spPr>
              <a:xfrm>
                <a:off x="833966" y="3732008"/>
                <a:ext cx="1010172" cy="0"/>
              </a:xfrm>
              <a:prstGeom prst="straightConnector1">
                <a:avLst/>
              </a:prstGeom>
              <a:ln w="38100" cmpd="sng">
                <a:solidFill>
                  <a:srgbClr val="215968"/>
                </a:solidFill>
                <a:tailEnd type="none"/>
              </a:ln>
            </p:spPr>
            <p:style>
              <a:lnRef idx="3">
                <a:schemeClr val="dk1"/>
              </a:lnRef>
              <a:fillRef idx="0">
                <a:schemeClr val="dk1"/>
              </a:fillRef>
              <a:effectRef idx="2">
                <a:schemeClr val="dk1"/>
              </a:effectRef>
              <a:fontRef idx="minor">
                <a:schemeClr val="tx1"/>
              </a:fontRef>
            </p:style>
          </p:cxnSp>
          <p:pic>
            <p:nvPicPr>
              <p:cNvPr id="19" name="Picture 18" descr="1280px-Router.sv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5055" y="3487828"/>
                <a:ext cx="678243" cy="488359"/>
              </a:xfrm>
              <a:prstGeom prst="rect">
                <a:avLst/>
              </a:prstGeom>
            </p:spPr>
          </p:pic>
        </p:grpSp>
        <p:pic>
          <p:nvPicPr>
            <p:cNvPr id="12" name="Picture 11" descr="1280px-Router.sv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88925" y="4540643"/>
              <a:ext cx="714341" cy="606205"/>
            </a:xfrm>
            <a:prstGeom prst="rect">
              <a:avLst/>
            </a:prstGeom>
          </p:spPr>
        </p:pic>
        <p:cxnSp>
          <p:nvCxnSpPr>
            <p:cNvPr id="13" name="Straight Arrow Connector 12"/>
            <p:cNvCxnSpPr/>
            <p:nvPr/>
          </p:nvCxnSpPr>
          <p:spPr>
            <a:xfrm>
              <a:off x="5880835" y="4845758"/>
              <a:ext cx="1063936" cy="0"/>
            </a:xfrm>
            <a:prstGeom prst="straightConnector1">
              <a:avLst/>
            </a:prstGeom>
            <a:ln w="38100" cmpd="sng">
              <a:solidFill>
                <a:schemeClr val="bg1">
                  <a:lumMod val="50000"/>
                </a:schemeClr>
              </a:solidFill>
              <a:tailEnd type="none"/>
            </a:ln>
          </p:spPr>
          <p:style>
            <a:lnRef idx="3">
              <a:schemeClr val="dk1"/>
            </a:lnRef>
            <a:fillRef idx="0">
              <a:schemeClr val="dk1"/>
            </a:fillRef>
            <a:effectRef idx="2">
              <a:schemeClr val="dk1"/>
            </a:effectRef>
            <a:fontRef idx="minor">
              <a:schemeClr val="tx1"/>
            </a:fontRef>
          </p:style>
        </p:cxnSp>
        <p:sp>
          <p:nvSpPr>
            <p:cNvPr id="14" name="Freeform 13"/>
            <p:cNvSpPr/>
            <p:nvPr/>
          </p:nvSpPr>
          <p:spPr>
            <a:xfrm>
              <a:off x="5600481" y="4861372"/>
              <a:ext cx="3364099" cy="634960"/>
            </a:xfrm>
            <a:custGeom>
              <a:avLst/>
              <a:gdLst>
                <a:gd name="connsiteX0" fmla="*/ 0 w 3364099"/>
                <a:gd name="connsiteY0" fmla="*/ 634960 h 634960"/>
                <a:gd name="connsiteX1" fmla="*/ 137310 w 3364099"/>
                <a:gd name="connsiteY1" fmla="*/ 0 h 634960"/>
                <a:gd name="connsiteX2" fmla="*/ 3278280 w 3364099"/>
                <a:gd name="connsiteY2" fmla="*/ 51483 h 634960"/>
                <a:gd name="connsiteX3" fmla="*/ 3364099 w 3364099"/>
                <a:gd name="connsiteY3" fmla="*/ 617799 h 634960"/>
              </a:gdLst>
              <a:ahLst/>
              <a:cxnLst>
                <a:cxn ang="0">
                  <a:pos x="connsiteX0" y="connsiteY0"/>
                </a:cxn>
                <a:cxn ang="0">
                  <a:pos x="connsiteX1" y="connsiteY1"/>
                </a:cxn>
                <a:cxn ang="0">
                  <a:pos x="connsiteX2" y="connsiteY2"/>
                </a:cxn>
                <a:cxn ang="0">
                  <a:pos x="connsiteX3" y="connsiteY3"/>
                </a:cxn>
              </a:cxnLst>
              <a:rect l="l" t="t" r="r" b="b"/>
              <a:pathLst>
                <a:path w="3364099" h="634960">
                  <a:moveTo>
                    <a:pt x="0" y="634960"/>
                  </a:moveTo>
                  <a:lnTo>
                    <a:pt x="137310" y="0"/>
                  </a:lnTo>
                  <a:lnTo>
                    <a:pt x="3278280" y="51483"/>
                  </a:lnTo>
                  <a:lnTo>
                    <a:pt x="3364099" y="617799"/>
                  </a:lnTo>
                </a:path>
              </a:pathLst>
            </a:custGeom>
            <a:ln w="57150" cmpd="sng">
              <a:solidFill>
                <a:srgbClr val="FF0000"/>
              </a:solidFill>
              <a:headEnd type="none"/>
              <a:tailEnd type="triangle"/>
            </a:ln>
            <a:effectLst>
              <a:outerShdw blurRad="40000" dist="20000" dir="5400000"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6" name="TextBox 15"/>
            <p:cNvSpPr txBox="1"/>
            <p:nvPr/>
          </p:nvSpPr>
          <p:spPr>
            <a:xfrm>
              <a:off x="8488925" y="5068352"/>
              <a:ext cx="372518" cy="461665"/>
            </a:xfrm>
            <a:prstGeom prst="rect">
              <a:avLst/>
            </a:prstGeom>
            <a:noFill/>
          </p:spPr>
          <p:txBody>
            <a:bodyPr wrap="none" rtlCol="0">
              <a:spAutoFit/>
            </a:bodyPr>
            <a:lstStyle/>
            <a:p>
              <a:r>
                <a:rPr lang="en-US" sz="2400" b="1" dirty="0">
                  <a:solidFill>
                    <a:srgbClr val="FF0000"/>
                  </a:solidFill>
                  <a:latin typeface="Comic Sans MS"/>
                  <a:cs typeface="Comic Sans MS"/>
                </a:rPr>
                <a:t>1</a:t>
              </a:r>
            </a:p>
          </p:txBody>
        </p:sp>
      </p:grpSp>
      <p:graphicFrame>
        <p:nvGraphicFramePr>
          <p:cNvPr id="20" name="Table 19"/>
          <p:cNvGraphicFramePr>
            <a:graphicFrameLocks noGrp="1"/>
          </p:cNvGraphicFramePr>
          <p:nvPr>
            <p:extLst>
              <p:ext uri="{D42A27DB-BD31-4B8C-83A1-F6EECF244321}">
                <p14:modId xmlns:p14="http://schemas.microsoft.com/office/powerpoint/2010/main" val="2810152460"/>
              </p:ext>
            </p:extLst>
          </p:nvPr>
        </p:nvGraphicFramePr>
        <p:xfrm>
          <a:off x="609601" y="1543353"/>
          <a:ext cx="2878340" cy="1645920"/>
        </p:xfrm>
        <a:graphic>
          <a:graphicData uri="http://schemas.openxmlformats.org/drawingml/2006/table">
            <a:tbl>
              <a:tblPr firstRow="1" bandRow="1">
                <a:tableStyleId>{5940675A-B579-460E-94D1-54222C63F5DA}</a:tableStyleId>
              </a:tblPr>
              <a:tblGrid>
                <a:gridCol w="1722012"/>
                <a:gridCol w="568687"/>
                <a:gridCol w="587641"/>
              </a:tblGrid>
              <a:tr h="334814">
                <a:tc rowSpan="2">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400" b="0" dirty="0" smtClean="0"/>
                        <a:t>Red Flow’s Per-Link</a:t>
                      </a:r>
                      <a:r>
                        <a:rPr lang="en-US" sz="2400" b="0" baseline="0" dirty="0" smtClean="0"/>
                        <a:t> </a:t>
                      </a:r>
                      <a:r>
                        <a:rPr lang="en-US" sz="2400" b="0" dirty="0" smtClean="0"/>
                        <a:t> State</a:t>
                      </a:r>
                      <a:endParaRPr lang="en-US" sz="2400" b="0" dirty="0"/>
                    </a:p>
                  </a:txBody>
                  <a:tcPr>
                    <a:solidFill>
                      <a:srgbClr val="FF0000"/>
                    </a:solidFill>
                  </a:tcPr>
                </a:tc>
                <a:tc gridSpan="2">
                  <a:txBody>
                    <a:bodyPr/>
                    <a:lstStyle/>
                    <a:p>
                      <a:pPr algn="ctr"/>
                      <a:r>
                        <a:rPr lang="en-US" sz="2400" dirty="0" smtClean="0"/>
                        <a:t>Link</a:t>
                      </a:r>
                      <a:endParaRPr lang="en-US" sz="2400" dirty="0"/>
                    </a:p>
                  </a:txBody>
                  <a:tcPr>
                    <a:solidFill>
                      <a:srgbClr val="FF0000"/>
                    </a:solidFill>
                  </a:tcPr>
                </a:tc>
                <a:tc hMerge="1">
                  <a:txBody>
                    <a:bodyPr/>
                    <a:lstStyle/>
                    <a:p>
                      <a:endParaRPr lang="en-US" sz="1800" dirty="0"/>
                    </a:p>
                  </a:txBody>
                  <a:tcPr>
                    <a:solidFill>
                      <a:srgbClr val="FF0000"/>
                    </a:solidFill>
                  </a:tcPr>
                </a:tc>
              </a:tr>
              <a:tr h="334814">
                <a:tc vMerge="1">
                  <a:txBody>
                    <a:bodyPr/>
                    <a:lstStyle/>
                    <a:p>
                      <a:endParaRPr lang="en-US" sz="1800" b="1" dirty="0"/>
                    </a:p>
                  </a:txBody>
                  <a:tcPr>
                    <a:solidFill>
                      <a:srgbClr val="FF0000"/>
                    </a:solidFill>
                  </a:tcPr>
                </a:tc>
                <a:tc>
                  <a:txBody>
                    <a:bodyPr/>
                    <a:lstStyle/>
                    <a:p>
                      <a:pPr algn="ctr"/>
                      <a:r>
                        <a:rPr lang="en-US" sz="2400" dirty="0" smtClean="0"/>
                        <a:t>1</a:t>
                      </a:r>
                      <a:endParaRPr lang="en-US" sz="2400" dirty="0"/>
                    </a:p>
                  </a:txBody>
                  <a:tcPr>
                    <a:solidFill>
                      <a:srgbClr val="FF0000"/>
                    </a:solidFill>
                  </a:tcPr>
                </a:tc>
                <a:tc>
                  <a:txBody>
                    <a:bodyPr/>
                    <a:lstStyle/>
                    <a:p>
                      <a:pPr algn="ctr"/>
                      <a:r>
                        <a:rPr lang="en-US" sz="2400" baseline="0" dirty="0" smtClean="0"/>
                        <a:t> 2</a:t>
                      </a:r>
                      <a:endParaRPr lang="en-US" sz="2400" dirty="0"/>
                    </a:p>
                  </a:txBody>
                  <a:tcPr>
                    <a:solidFill>
                      <a:srgbClr val="FF0000"/>
                    </a:solidFill>
                  </a:tcPr>
                </a:tc>
              </a:tr>
              <a:tr h="334814">
                <a:tc>
                  <a:txBody>
                    <a:bodyPr/>
                    <a:lstStyle/>
                    <a:p>
                      <a:r>
                        <a:rPr lang="en-US" sz="2400" dirty="0" err="1" smtClean="0"/>
                        <a:t>alloc</a:t>
                      </a:r>
                      <a:r>
                        <a:rPr lang="en-US" sz="2400" dirty="0" smtClean="0"/>
                        <a:t>. (a)</a:t>
                      </a:r>
                      <a:endParaRPr lang="en-US" sz="2400" dirty="0"/>
                    </a:p>
                  </a:txBody>
                  <a:tcPr>
                    <a:solidFill>
                      <a:srgbClr val="FF0000"/>
                    </a:solidFill>
                  </a:tcPr>
                </a:tc>
                <a:tc>
                  <a:txBody>
                    <a:bodyPr/>
                    <a:lstStyle/>
                    <a:p>
                      <a:pPr algn="ctr"/>
                      <a:r>
                        <a:rPr lang="en-US" sz="2400" dirty="0" smtClean="0"/>
                        <a:t>10</a:t>
                      </a:r>
                      <a:endParaRPr lang="en-US" sz="2400" dirty="0"/>
                    </a:p>
                  </a:txBody>
                  <a:tcPr>
                    <a:solidFill>
                      <a:srgbClr val="FF0000"/>
                    </a:solidFill>
                  </a:tcPr>
                </a:tc>
                <a:tc>
                  <a:txBody>
                    <a:bodyPr/>
                    <a:lstStyle/>
                    <a:p>
                      <a:pPr algn="ctr"/>
                      <a:r>
                        <a:rPr lang="en-US" sz="2400" dirty="0" smtClean="0"/>
                        <a:t>1</a:t>
                      </a:r>
                      <a:endParaRPr lang="en-US" sz="2400" dirty="0"/>
                    </a:p>
                  </a:txBody>
                  <a:tcPr>
                    <a:solidFill>
                      <a:srgbClr val="FF0000"/>
                    </a:solidFill>
                  </a:tcPr>
                </a:tc>
              </a:tr>
            </a:tbl>
          </a:graphicData>
        </a:graphic>
      </p:graphicFrame>
      <p:sp>
        <p:nvSpPr>
          <p:cNvPr id="21" name="TextBox 20"/>
          <p:cNvSpPr txBox="1"/>
          <p:nvPr/>
        </p:nvSpPr>
        <p:spPr>
          <a:xfrm>
            <a:off x="2507547" y="4590642"/>
            <a:ext cx="2019226" cy="1169551"/>
          </a:xfrm>
          <a:prstGeom prst="rect">
            <a:avLst/>
          </a:prstGeom>
          <a:noFill/>
        </p:spPr>
        <p:txBody>
          <a:bodyPr wrap="square" rtlCol="0">
            <a:spAutoFit/>
          </a:bodyPr>
          <a:lstStyle/>
          <a:p>
            <a:pPr algn="ctr">
              <a:lnSpc>
                <a:spcPct val="150000"/>
              </a:lnSpc>
            </a:pPr>
            <a:r>
              <a:rPr lang="en-US" sz="2400" dirty="0" smtClean="0"/>
              <a:t>Link </a:t>
            </a:r>
            <a:r>
              <a:rPr lang="en-US" sz="2400" dirty="0"/>
              <a:t>1</a:t>
            </a:r>
            <a:endParaRPr lang="en-US" sz="2400" dirty="0" smtClean="0"/>
          </a:p>
          <a:p>
            <a:pPr algn="ctr">
              <a:lnSpc>
                <a:spcPct val="150000"/>
              </a:lnSpc>
            </a:pPr>
            <a:r>
              <a:rPr lang="en-US" sz="2400" i="1" dirty="0" smtClean="0"/>
              <a:t>10 G</a:t>
            </a:r>
            <a:endParaRPr lang="en-US" sz="2400" i="1" dirty="0"/>
          </a:p>
        </p:txBody>
      </p:sp>
      <p:sp>
        <p:nvSpPr>
          <p:cNvPr id="15" name="Title 1"/>
          <p:cNvSpPr txBox="1">
            <a:spLocks/>
          </p:cNvSpPr>
          <p:nvPr/>
        </p:nvSpPr>
        <p:spPr>
          <a:xfrm>
            <a:off x="160759" y="3447642"/>
            <a:ext cx="8732027" cy="1143000"/>
          </a:xfrm>
          <a:prstGeom prst="rect">
            <a:avLst/>
          </a:prstGeom>
        </p:spPr>
        <p:txBody>
          <a:bodyPr vert="horz" lIns="91440" tIns="45720" rIns="91440" bIns="45720" rtlCol="0" anchor="ctr">
            <a:normAutofit fontScale="92500"/>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i="1" dirty="0" smtClean="0"/>
              <a:t>“Proactive Explicit Rate Control (PERC)”</a:t>
            </a:r>
          </a:p>
        </p:txBody>
      </p:sp>
      <p:sp>
        <p:nvSpPr>
          <p:cNvPr id="3" name="Slide Number Placeholder 2"/>
          <p:cNvSpPr>
            <a:spLocks noGrp="1"/>
          </p:cNvSpPr>
          <p:nvPr>
            <p:ph type="sldNum" sz="quarter" idx="12"/>
          </p:nvPr>
        </p:nvSpPr>
        <p:spPr/>
        <p:txBody>
          <a:bodyPr/>
          <a:lstStyle/>
          <a:p>
            <a:fld id="{EB2BD899-86B4-7643-ABF1-A18C83D3D071}" type="slidenum">
              <a:rPr lang="en-US" smtClean="0"/>
              <a:t>11</a:t>
            </a:fld>
            <a:endParaRPr lang="en-US"/>
          </a:p>
        </p:txBody>
      </p:sp>
    </p:spTree>
    <p:extLst>
      <p:ext uri="{BB962C8B-B14F-4D97-AF65-F5344CB8AC3E}">
        <p14:creationId xmlns:p14="http://schemas.microsoft.com/office/powerpoint/2010/main" val="146370484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0" presetClass="path" presetSubtype="0" repeatCount="4000" accel="50000" decel="50000" fill="hold" nodeType="clickEffect">
                                  <p:stCondLst>
                                    <p:cond delay="0"/>
                                  </p:stCondLst>
                                  <p:childTnLst>
                                    <p:animMotion origin="layout" path="M 5.92078E-6 -6.42147E-6 L 0.34851 0.00555 L 5.92078E-6 -6.42147E-6 Z " pathEditMode="relative" ptsTypes="AAA">
                                      <p:cBhvr>
                                        <p:cTn id="10" dur="2000" fill="hold"/>
                                        <p:tgtEl>
                                          <p:spTgt spid="20"/>
                                        </p:tgtEl>
                                        <p:attrNameLst>
                                          <p:attrName>ppt_x</p:attrName>
                                          <p:attrName>ppt_y</p:attrName>
                                        </p:attrNameLst>
                                      </p:cBhvr>
                                    </p:animMotion>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PERC algorithms for the Cloud</a:t>
            </a:r>
            <a:endParaRPr lang="en-US" dirty="0"/>
          </a:p>
        </p:txBody>
      </p:sp>
      <p:sp>
        <p:nvSpPr>
          <p:cNvPr id="3" name="Content Placeholder 2"/>
          <p:cNvSpPr>
            <a:spLocks noGrp="1"/>
          </p:cNvSpPr>
          <p:nvPr>
            <p:ph idx="1"/>
          </p:nvPr>
        </p:nvSpPr>
        <p:spPr/>
        <p:txBody>
          <a:bodyPr/>
          <a:lstStyle/>
          <a:p>
            <a:r>
              <a:rPr lang="en-US" dirty="0" smtClean="0"/>
              <a:t>Practical algorithms should</a:t>
            </a:r>
          </a:p>
          <a:p>
            <a:pPr lvl="1"/>
            <a:r>
              <a:rPr lang="en-US" dirty="0" smtClean="0"/>
              <a:t>update the control packet in a few nanoseconds</a:t>
            </a:r>
          </a:p>
          <a:p>
            <a:pPr lvl="1"/>
            <a:r>
              <a:rPr lang="en-US" dirty="0" smtClean="0"/>
              <a:t>using very little switch memory, constant state.</a:t>
            </a:r>
          </a:p>
          <a:p>
            <a:r>
              <a:rPr lang="en-US" dirty="0" smtClean="0"/>
              <a:t>Relevant today: cloud providers own entire infrastructure</a:t>
            </a:r>
            <a:endParaRPr lang="en-US" dirty="0"/>
          </a:p>
        </p:txBody>
      </p:sp>
      <p:sp>
        <p:nvSpPr>
          <p:cNvPr id="4" name="Slide Number Placeholder 3"/>
          <p:cNvSpPr>
            <a:spLocks noGrp="1"/>
          </p:cNvSpPr>
          <p:nvPr>
            <p:ph type="sldNum" sz="quarter" idx="12"/>
          </p:nvPr>
        </p:nvSpPr>
        <p:spPr/>
        <p:txBody>
          <a:bodyPr/>
          <a:lstStyle/>
          <a:p>
            <a:fld id="{EB2BD899-86B4-7643-ABF1-A18C83D3D071}" type="slidenum">
              <a:rPr lang="en-US" smtClean="0"/>
              <a:t>12</a:t>
            </a:fld>
            <a:endParaRPr lang="en-US"/>
          </a:p>
        </p:txBody>
      </p:sp>
    </p:spTree>
    <p:extLst>
      <p:ext uri="{BB962C8B-B14F-4D97-AF65-F5344CB8AC3E}">
        <p14:creationId xmlns:p14="http://schemas.microsoft.com/office/powerpoint/2010/main" val="30377239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Max-Min Fairness</a:t>
            </a:r>
            <a:endParaRPr lang="en-US" dirty="0"/>
          </a:p>
        </p:txBody>
      </p:sp>
      <p:sp>
        <p:nvSpPr>
          <p:cNvPr id="9" name="TextBox 8"/>
          <p:cNvSpPr txBox="1"/>
          <p:nvPr/>
        </p:nvSpPr>
        <p:spPr>
          <a:xfrm>
            <a:off x="4104643" y="2995733"/>
            <a:ext cx="2019226" cy="1169551"/>
          </a:xfrm>
          <a:prstGeom prst="rect">
            <a:avLst/>
          </a:prstGeom>
          <a:noFill/>
        </p:spPr>
        <p:txBody>
          <a:bodyPr wrap="square" rtlCol="0">
            <a:spAutoFit/>
          </a:bodyPr>
          <a:lstStyle/>
          <a:p>
            <a:pPr algn="ctr">
              <a:lnSpc>
                <a:spcPct val="150000"/>
              </a:lnSpc>
            </a:pPr>
            <a:r>
              <a:rPr lang="en-US" sz="2400" dirty="0" smtClean="0">
                <a:solidFill>
                  <a:srgbClr val="000000"/>
                </a:solidFill>
              </a:rPr>
              <a:t>Link 2</a:t>
            </a:r>
          </a:p>
          <a:p>
            <a:pPr algn="ctr">
              <a:lnSpc>
                <a:spcPct val="150000"/>
              </a:lnSpc>
            </a:pPr>
            <a:r>
              <a:rPr lang="en-US" sz="2400" i="1" dirty="0" smtClean="0">
                <a:solidFill>
                  <a:srgbClr val="000000"/>
                </a:solidFill>
              </a:rPr>
              <a:t>1 G</a:t>
            </a:r>
            <a:endParaRPr lang="en-US" sz="2400" i="1" dirty="0">
              <a:solidFill>
                <a:srgbClr val="000000"/>
              </a:solidFill>
            </a:endParaRPr>
          </a:p>
        </p:txBody>
      </p:sp>
      <p:pic>
        <p:nvPicPr>
          <p:cNvPr id="10" name="Picture 9" descr="1280px-Router.sv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29938" y="3424998"/>
            <a:ext cx="714341" cy="606205"/>
          </a:xfrm>
          <a:prstGeom prst="rect">
            <a:avLst/>
          </a:prstGeom>
        </p:spPr>
      </p:pic>
      <p:grpSp>
        <p:nvGrpSpPr>
          <p:cNvPr id="11" name="Group 10"/>
          <p:cNvGrpSpPr/>
          <p:nvPr/>
        </p:nvGrpSpPr>
        <p:grpSpPr>
          <a:xfrm>
            <a:off x="4041651" y="3424995"/>
            <a:ext cx="1642062" cy="606205"/>
            <a:chOff x="285055" y="3487828"/>
            <a:chExt cx="1559083" cy="488359"/>
          </a:xfrm>
        </p:grpSpPr>
        <p:cxnSp>
          <p:nvCxnSpPr>
            <p:cNvPr id="18" name="Straight Arrow Connector 17"/>
            <p:cNvCxnSpPr/>
            <p:nvPr/>
          </p:nvCxnSpPr>
          <p:spPr>
            <a:xfrm>
              <a:off x="833966" y="3732008"/>
              <a:ext cx="1010172" cy="0"/>
            </a:xfrm>
            <a:prstGeom prst="straightConnector1">
              <a:avLst/>
            </a:prstGeom>
            <a:ln w="38100" cmpd="sng">
              <a:solidFill>
                <a:srgbClr val="215968"/>
              </a:solidFill>
              <a:tailEnd type="none"/>
            </a:ln>
          </p:spPr>
          <p:style>
            <a:lnRef idx="3">
              <a:schemeClr val="dk1"/>
            </a:lnRef>
            <a:fillRef idx="0">
              <a:schemeClr val="dk1"/>
            </a:fillRef>
            <a:effectRef idx="2">
              <a:schemeClr val="dk1"/>
            </a:effectRef>
            <a:fontRef idx="minor">
              <a:schemeClr val="tx1"/>
            </a:fontRef>
          </p:style>
        </p:cxnSp>
        <p:pic>
          <p:nvPicPr>
            <p:cNvPr id="19" name="Picture 18" descr="1280px-Router.sv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5055" y="3487828"/>
              <a:ext cx="678243" cy="488359"/>
            </a:xfrm>
            <a:prstGeom prst="rect">
              <a:avLst/>
            </a:prstGeom>
          </p:spPr>
        </p:pic>
      </p:grpSp>
      <p:pic>
        <p:nvPicPr>
          <p:cNvPr id="12" name="Picture 11" descr="1280px-Router.sv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83713" y="3414344"/>
            <a:ext cx="714341" cy="606205"/>
          </a:xfrm>
          <a:prstGeom prst="rect">
            <a:avLst/>
          </a:prstGeom>
        </p:spPr>
      </p:pic>
      <p:cxnSp>
        <p:nvCxnSpPr>
          <p:cNvPr id="13" name="Straight Arrow Connector 12"/>
          <p:cNvCxnSpPr/>
          <p:nvPr/>
        </p:nvCxnSpPr>
        <p:spPr>
          <a:xfrm>
            <a:off x="3075623" y="3719459"/>
            <a:ext cx="1063936" cy="0"/>
          </a:xfrm>
          <a:prstGeom prst="straightConnector1">
            <a:avLst/>
          </a:prstGeom>
          <a:ln w="38100" cmpd="sng">
            <a:solidFill>
              <a:schemeClr val="bg1">
                <a:lumMod val="50000"/>
              </a:schemeClr>
            </a:solidFill>
            <a:tailEnd type="none"/>
          </a:ln>
        </p:spPr>
        <p:style>
          <a:lnRef idx="3">
            <a:schemeClr val="dk1"/>
          </a:lnRef>
          <a:fillRef idx="0">
            <a:schemeClr val="dk1"/>
          </a:fillRef>
          <a:effectRef idx="2">
            <a:schemeClr val="dk1"/>
          </a:effectRef>
          <a:fontRef idx="minor">
            <a:schemeClr val="tx1"/>
          </a:fontRef>
        </p:style>
      </p:cxnSp>
      <p:sp>
        <p:nvSpPr>
          <p:cNvPr id="14" name="Freeform 13"/>
          <p:cNvSpPr/>
          <p:nvPr/>
        </p:nvSpPr>
        <p:spPr>
          <a:xfrm>
            <a:off x="2795269" y="3735073"/>
            <a:ext cx="3364099" cy="634960"/>
          </a:xfrm>
          <a:custGeom>
            <a:avLst/>
            <a:gdLst>
              <a:gd name="connsiteX0" fmla="*/ 0 w 3364099"/>
              <a:gd name="connsiteY0" fmla="*/ 634960 h 634960"/>
              <a:gd name="connsiteX1" fmla="*/ 137310 w 3364099"/>
              <a:gd name="connsiteY1" fmla="*/ 0 h 634960"/>
              <a:gd name="connsiteX2" fmla="*/ 3278280 w 3364099"/>
              <a:gd name="connsiteY2" fmla="*/ 51483 h 634960"/>
              <a:gd name="connsiteX3" fmla="*/ 3364099 w 3364099"/>
              <a:gd name="connsiteY3" fmla="*/ 617799 h 634960"/>
            </a:gdLst>
            <a:ahLst/>
            <a:cxnLst>
              <a:cxn ang="0">
                <a:pos x="connsiteX0" y="connsiteY0"/>
              </a:cxn>
              <a:cxn ang="0">
                <a:pos x="connsiteX1" y="connsiteY1"/>
              </a:cxn>
              <a:cxn ang="0">
                <a:pos x="connsiteX2" y="connsiteY2"/>
              </a:cxn>
              <a:cxn ang="0">
                <a:pos x="connsiteX3" y="connsiteY3"/>
              </a:cxn>
            </a:cxnLst>
            <a:rect l="l" t="t" r="r" b="b"/>
            <a:pathLst>
              <a:path w="3364099" h="634960">
                <a:moveTo>
                  <a:pt x="0" y="634960"/>
                </a:moveTo>
                <a:lnTo>
                  <a:pt x="137310" y="0"/>
                </a:lnTo>
                <a:lnTo>
                  <a:pt x="3278280" y="51483"/>
                </a:lnTo>
                <a:lnTo>
                  <a:pt x="3364099" y="617799"/>
                </a:lnTo>
              </a:path>
            </a:pathLst>
          </a:custGeom>
          <a:ln w="57150" cmpd="sng">
            <a:solidFill>
              <a:srgbClr val="FF0000"/>
            </a:solidFill>
            <a:headEnd type="none"/>
            <a:tailEnd type="triangle"/>
          </a:ln>
          <a:effectLst>
            <a:outerShdw blurRad="40000" dist="20000" dir="5400000"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5" name="Freeform 14"/>
          <p:cNvSpPr/>
          <p:nvPr/>
        </p:nvSpPr>
        <p:spPr>
          <a:xfrm rot="10800000" flipH="1">
            <a:off x="2879578" y="3189273"/>
            <a:ext cx="1732736" cy="463349"/>
          </a:xfrm>
          <a:custGeom>
            <a:avLst/>
            <a:gdLst>
              <a:gd name="connsiteX0" fmla="*/ 0 w 1493248"/>
              <a:gd name="connsiteY0" fmla="*/ 446188 h 463349"/>
              <a:gd name="connsiteX1" fmla="*/ 68655 w 1493248"/>
              <a:gd name="connsiteY1" fmla="*/ 0 h 463349"/>
              <a:gd name="connsiteX2" fmla="*/ 1458921 w 1493248"/>
              <a:gd name="connsiteY2" fmla="*/ 0 h 463349"/>
              <a:gd name="connsiteX3" fmla="*/ 1493248 w 1493248"/>
              <a:gd name="connsiteY3" fmla="*/ 463349 h 463349"/>
            </a:gdLst>
            <a:ahLst/>
            <a:cxnLst>
              <a:cxn ang="0">
                <a:pos x="connsiteX0" y="connsiteY0"/>
              </a:cxn>
              <a:cxn ang="0">
                <a:pos x="connsiteX1" y="connsiteY1"/>
              </a:cxn>
              <a:cxn ang="0">
                <a:pos x="connsiteX2" y="connsiteY2"/>
              </a:cxn>
              <a:cxn ang="0">
                <a:pos x="connsiteX3" y="connsiteY3"/>
              </a:cxn>
            </a:cxnLst>
            <a:rect l="l" t="t" r="r" b="b"/>
            <a:pathLst>
              <a:path w="1493248" h="463349">
                <a:moveTo>
                  <a:pt x="0" y="446188"/>
                </a:moveTo>
                <a:lnTo>
                  <a:pt x="68655" y="0"/>
                </a:lnTo>
                <a:lnTo>
                  <a:pt x="1458921" y="0"/>
                </a:lnTo>
                <a:lnTo>
                  <a:pt x="1493248" y="463349"/>
                </a:lnTo>
              </a:path>
            </a:pathLst>
          </a:custGeom>
          <a:ln w="57150" cmpd="sng">
            <a:solidFill>
              <a:srgbClr val="0000FF"/>
            </a:solidFill>
            <a:headEnd type="none"/>
            <a:tailEnd type="triangle"/>
          </a:ln>
          <a:effectLst>
            <a:outerShdw blurRad="40000" dist="20000" dir="5400000"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6" name="TextBox 15"/>
          <p:cNvSpPr txBox="1"/>
          <p:nvPr/>
        </p:nvSpPr>
        <p:spPr>
          <a:xfrm>
            <a:off x="5683713" y="3942053"/>
            <a:ext cx="372518" cy="461665"/>
          </a:xfrm>
          <a:prstGeom prst="rect">
            <a:avLst/>
          </a:prstGeom>
          <a:noFill/>
        </p:spPr>
        <p:txBody>
          <a:bodyPr wrap="none" rtlCol="0">
            <a:spAutoFit/>
          </a:bodyPr>
          <a:lstStyle/>
          <a:p>
            <a:r>
              <a:rPr lang="en-US" sz="2400" b="1" dirty="0">
                <a:solidFill>
                  <a:srgbClr val="FF0000"/>
                </a:solidFill>
                <a:latin typeface="Comic Sans MS"/>
                <a:cs typeface="Comic Sans MS"/>
              </a:rPr>
              <a:t>1</a:t>
            </a:r>
          </a:p>
        </p:txBody>
      </p:sp>
      <p:sp>
        <p:nvSpPr>
          <p:cNvPr id="17" name="TextBox 16"/>
          <p:cNvSpPr txBox="1"/>
          <p:nvPr/>
        </p:nvSpPr>
        <p:spPr>
          <a:xfrm>
            <a:off x="4170987" y="3149997"/>
            <a:ext cx="372518" cy="461665"/>
          </a:xfrm>
          <a:prstGeom prst="rect">
            <a:avLst/>
          </a:prstGeom>
          <a:noFill/>
        </p:spPr>
        <p:txBody>
          <a:bodyPr wrap="none" rtlCol="0">
            <a:spAutoFit/>
          </a:bodyPr>
          <a:lstStyle/>
          <a:p>
            <a:r>
              <a:rPr lang="en-US" sz="2400" b="1" dirty="0">
                <a:solidFill>
                  <a:srgbClr val="0000FF"/>
                </a:solidFill>
                <a:latin typeface="Comic Sans MS"/>
                <a:cs typeface="Comic Sans MS"/>
              </a:rPr>
              <a:t>9</a:t>
            </a:r>
          </a:p>
        </p:txBody>
      </p:sp>
      <p:sp>
        <p:nvSpPr>
          <p:cNvPr id="20" name="Title 1"/>
          <p:cNvSpPr txBox="1">
            <a:spLocks/>
          </p:cNvSpPr>
          <p:nvPr/>
        </p:nvSpPr>
        <p:spPr>
          <a:xfrm>
            <a:off x="-103881" y="4370033"/>
            <a:ext cx="2899150" cy="1143000"/>
          </a:xfrm>
          <a:prstGeom prst="rect">
            <a:avLst/>
          </a:prstGeom>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3200" i="1" dirty="0" smtClean="0"/>
              <a:t>“Fair Share           Rate”</a:t>
            </a:r>
          </a:p>
        </p:txBody>
      </p:sp>
      <p:sp>
        <p:nvSpPr>
          <p:cNvPr id="21" name="Title 1"/>
          <p:cNvSpPr txBox="1">
            <a:spLocks/>
          </p:cNvSpPr>
          <p:nvPr/>
        </p:nvSpPr>
        <p:spPr>
          <a:xfrm>
            <a:off x="2776372" y="4370033"/>
            <a:ext cx="2086722" cy="1143000"/>
          </a:xfrm>
          <a:prstGeom prst="rect">
            <a:avLst/>
          </a:prstGeom>
        </p:spPr>
        <p:txBody>
          <a:bodyPr vert="horz" lIns="91440" tIns="45720" rIns="91440" bIns="45720" rtlCol="0" anchor="ctr">
            <a:normAutofit fontScale="85000" lnSpcReduction="20000"/>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3200" i="1" dirty="0" smtClean="0"/>
              <a:t>C / N </a:t>
            </a:r>
          </a:p>
          <a:p>
            <a:pPr algn="l"/>
            <a:r>
              <a:rPr lang="en-US" sz="3200" i="1" dirty="0" smtClean="0"/>
              <a:t>= 10 G / 2</a:t>
            </a:r>
          </a:p>
          <a:p>
            <a:pPr algn="l"/>
            <a:r>
              <a:rPr lang="en-US" sz="3200" i="1" dirty="0" smtClean="0"/>
              <a:t>= 5 G</a:t>
            </a:r>
          </a:p>
        </p:txBody>
      </p:sp>
      <p:sp>
        <p:nvSpPr>
          <p:cNvPr id="23" name="Title 1"/>
          <p:cNvSpPr txBox="1">
            <a:spLocks/>
          </p:cNvSpPr>
          <p:nvPr/>
        </p:nvSpPr>
        <p:spPr>
          <a:xfrm>
            <a:off x="4755992" y="4349398"/>
            <a:ext cx="2086722" cy="1143000"/>
          </a:xfrm>
          <a:prstGeom prst="rect">
            <a:avLst/>
          </a:prstGeom>
        </p:spPr>
        <p:txBody>
          <a:bodyPr vert="horz" lIns="91440" tIns="45720" rIns="91440" bIns="45720" rtlCol="0" anchor="ctr">
            <a:normAutofit fontScale="85000" lnSpcReduction="20000"/>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r>
              <a:rPr lang="en-US" sz="3200" i="1" dirty="0" smtClean="0"/>
              <a:t>C / N </a:t>
            </a:r>
          </a:p>
          <a:p>
            <a:pPr algn="l"/>
            <a:r>
              <a:rPr lang="en-US" sz="3200" i="1" dirty="0" smtClean="0"/>
              <a:t>= 1 G / 1</a:t>
            </a:r>
          </a:p>
          <a:p>
            <a:pPr algn="l"/>
            <a:r>
              <a:rPr lang="en-US" sz="3200" i="1" dirty="0" smtClean="0"/>
              <a:t>= 1 G</a:t>
            </a:r>
          </a:p>
        </p:txBody>
      </p:sp>
      <p:grpSp>
        <p:nvGrpSpPr>
          <p:cNvPr id="25" name="Group 24"/>
          <p:cNvGrpSpPr/>
          <p:nvPr/>
        </p:nvGrpSpPr>
        <p:grpSpPr>
          <a:xfrm>
            <a:off x="5393139" y="5281490"/>
            <a:ext cx="2899150" cy="1353907"/>
            <a:chOff x="5393139" y="5281490"/>
            <a:chExt cx="2899150" cy="1353907"/>
          </a:xfrm>
        </p:grpSpPr>
        <p:sp>
          <p:nvSpPr>
            <p:cNvPr id="24" name="Title 1"/>
            <p:cNvSpPr txBox="1">
              <a:spLocks/>
            </p:cNvSpPr>
            <p:nvPr/>
          </p:nvSpPr>
          <p:spPr>
            <a:xfrm>
              <a:off x="5393139" y="6060726"/>
              <a:ext cx="2899150" cy="574671"/>
            </a:xfrm>
            <a:prstGeom prst="rect">
              <a:avLst/>
            </a:prstGeom>
          </p:spPr>
          <p:txBody>
            <a:bodyPr vert="horz" lIns="91440" tIns="45720" rIns="91440" bIns="45720" rtlCol="0" anchor="ctr">
              <a:normAutofit lnSpcReduction="10000"/>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z="3200" i="1" dirty="0" smtClean="0"/>
                <a:t>Max-Min Rate</a:t>
              </a:r>
            </a:p>
          </p:txBody>
        </p:sp>
        <p:cxnSp>
          <p:nvCxnSpPr>
            <p:cNvPr id="4" name="Straight Arrow Connector 3"/>
            <p:cNvCxnSpPr/>
            <p:nvPr/>
          </p:nvCxnSpPr>
          <p:spPr>
            <a:xfrm flipH="1" flipV="1">
              <a:off x="5683714" y="5281490"/>
              <a:ext cx="1159000" cy="779236"/>
            </a:xfrm>
            <a:prstGeom prst="straightConnector1">
              <a:avLst/>
            </a:prstGeom>
            <a:ln w="57150" cmpd="sng">
              <a:solidFill>
                <a:schemeClr val="tx1"/>
              </a:solidFill>
              <a:tailEnd type="arrow"/>
            </a:ln>
          </p:spPr>
          <p:style>
            <a:lnRef idx="2">
              <a:schemeClr val="accent1"/>
            </a:lnRef>
            <a:fillRef idx="0">
              <a:schemeClr val="accent1"/>
            </a:fillRef>
            <a:effectRef idx="1">
              <a:schemeClr val="accent1"/>
            </a:effectRef>
            <a:fontRef idx="minor">
              <a:schemeClr val="tx1"/>
            </a:fontRef>
          </p:style>
        </p:cxnSp>
      </p:grpSp>
      <p:sp>
        <p:nvSpPr>
          <p:cNvPr id="27" name="TextBox 26"/>
          <p:cNvSpPr txBox="1"/>
          <p:nvPr/>
        </p:nvSpPr>
        <p:spPr>
          <a:xfrm>
            <a:off x="2507547" y="2963073"/>
            <a:ext cx="2019226" cy="1169551"/>
          </a:xfrm>
          <a:prstGeom prst="rect">
            <a:avLst/>
          </a:prstGeom>
          <a:noFill/>
        </p:spPr>
        <p:txBody>
          <a:bodyPr wrap="square" rtlCol="0">
            <a:spAutoFit/>
          </a:bodyPr>
          <a:lstStyle/>
          <a:p>
            <a:pPr algn="ctr">
              <a:lnSpc>
                <a:spcPct val="150000"/>
              </a:lnSpc>
            </a:pPr>
            <a:r>
              <a:rPr lang="en-US" sz="2400" dirty="0" smtClean="0"/>
              <a:t>Link </a:t>
            </a:r>
            <a:r>
              <a:rPr lang="en-US" sz="2400" dirty="0"/>
              <a:t>1</a:t>
            </a:r>
            <a:endParaRPr lang="en-US" sz="2400" dirty="0" smtClean="0"/>
          </a:p>
          <a:p>
            <a:pPr algn="ctr">
              <a:lnSpc>
                <a:spcPct val="150000"/>
              </a:lnSpc>
            </a:pPr>
            <a:r>
              <a:rPr lang="en-US" sz="2400" i="1" dirty="0" smtClean="0"/>
              <a:t>10 G</a:t>
            </a:r>
            <a:endParaRPr lang="en-US" sz="2400" i="1" dirty="0"/>
          </a:p>
        </p:txBody>
      </p:sp>
      <p:sp>
        <p:nvSpPr>
          <p:cNvPr id="3" name="Slide Number Placeholder 2"/>
          <p:cNvSpPr>
            <a:spLocks noGrp="1"/>
          </p:cNvSpPr>
          <p:nvPr>
            <p:ph type="sldNum" sz="quarter" idx="12"/>
          </p:nvPr>
        </p:nvSpPr>
        <p:spPr/>
        <p:txBody>
          <a:bodyPr/>
          <a:lstStyle/>
          <a:p>
            <a:fld id="{EB2BD899-86B4-7643-ABF1-A18C83D3D071}" type="slidenum">
              <a:rPr lang="en-US" smtClean="0"/>
              <a:t>13</a:t>
            </a:fld>
            <a:endParaRPr lang="en-US"/>
          </a:p>
        </p:txBody>
      </p:sp>
    </p:spTree>
    <p:extLst>
      <p:ext uri="{BB962C8B-B14F-4D97-AF65-F5344CB8AC3E}">
        <p14:creationId xmlns:p14="http://schemas.microsoft.com/office/powerpoint/2010/main" val="299780325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20" grpId="0"/>
      <p:bldP spid="21" grpId="0"/>
      <p:bldP spid="23"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Outline</a:t>
            </a:r>
            <a:endParaRPr lang="en-US" dirty="0"/>
          </a:p>
        </p:txBody>
      </p:sp>
      <p:sp>
        <p:nvSpPr>
          <p:cNvPr id="3" name="Content Placeholder 2"/>
          <p:cNvSpPr>
            <a:spLocks noGrp="1"/>
          </p:cNvSpPr>
          <p:nvPr>
            <p:ph idx="1"/>
          </p:nvPr>
        </p:nvSpPr>
        <p:spPr/>
        <p:txBody>
          <a:bodyPr/>
          <a:lstStyle/>
          <a:p>
            <a:r>
              <a:rPr lang="en-US" dirty="0" smtClean="0"/>
              <a:t>Simple practical “naïve” PERC (n-PERC)</a:t>
            </a:r>
          </a:p>
          <a:p>
            <a:pPr lvl="1"/>
            <a:r>
              <a:rPr lang="en-US" dirty="0" smtClean="0"/>
              <a:t>Can take arbitrarily long to converge</a:t>
            </a:r>
          </a:p>
          <a:p>
            <a:r>
              <a:rPr lang="en-US" dirty="0" smtClean="0"/>
              <a:t>Modify n-PERC using constant state to get “stateless” PERC (s-PERC)</a:t>
            </a:r>
          </a:p>
          <a:p>
            <a:pPr lvl="1"/>
            <a:r>
              <a:rPr lang="en-US" dirty="0" smtClean="0"/>
              <a:t>Converges in known bounded time</a:t>
            </a:r>
          </a:p>
          <a:p>
            <a:pPr lvl="1"/>
            <a:r>
              <a:rPr lang="en-US" dirty="0" smtClean="0"/>
              <a:t>Without per-flow state at switches</a:t>
            </a:r>
            <a:endParaRPr lang="en-US" dirty="0"/>
          </a:p>
        </p:txBody>
      </p:sp>
      <p:sp>
        <p:nvSpPr>
          <p:cNvPr id="4" name="Slide Number Placeholder 3"/>
          <p:cNvSpPr>
            <a:spLocks noGrp="1"/>
          </p:cNvSpPr>
          <p:nvPr>
            <p:ph type="sldNum" sz="quarter" idx="12"/>
          </p:nvPr>
        </p:nvSpPr>
        <p:spPr/>
        <p:txBody>
          <a:bodyPr/>
          <a:lstStyle/>
          <a:p>
            <a:fld id="{EB2BD899-86B4-7643-ABF1-A18C83D3D071}" type="slidenum">
              <a:rPr lang="en-US" smtClean="0"/>
              <a:t>14</a:t>
            </a:fld>
            <a:endParaRPr lang="en-US"/>
          </a:p>
        </p:txBody>
      </p:sp>
    </p:spTree>
    <p:extLst>
      <p:ext uri="{BB962C8B-B14F-4D97-AF65-F5344CB8AC3E}">
        <p14:creationId xmlns:p14="http://schemas.microsoft.com/office/powerpoint/2010/main" val="364187335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Two Kinds of Flows At a Link</a:t>
            </a:r>
            <a:endParaRPr lang="en-US" dirty="0"/>
          </a:p>
        </p:txBody>
      </p:sp>
      <p:sp>
        <p:nvSpPr>
          <p:cNvPr id="18" name="Rectangle 17"/>
          <p:cNvSpPr/>
          <p:nvPr/>
        </p:nvSpPr>
        <p:spPr>
          <a:xfrm>
            <a:off x="5922039" y="4253397"/>
            <a:ext cx="1364476" cy="646331"/>
          </a:xfrm>
          <a:prstGeom prst="rect">
            <a:avLst/>
          </a:prstGeom>
        </p:spPr>
        <p:txBody>
          <a:bodyPr wrap="none">
            <a:spAutoFit/>
          </a:bodyPr>
          <a:lstStyle/>
          <a:p>
            <a:r>
              <a:rPr lang="en-US" sz="3600" b="1" dirty="0" smtClean="0">
                <a:solidFill>
                  <a:srgbClr val="FF0000"/>
                </a:solidFill>
              </a:rPr>
              <a:t>E flow</a:t>
            </a:r>
            <a:endParaRPr lang="en-US" dirty="0"/>
          </a:p>
        </p:txBody>
      </p:sp>
      <p:sp>
        <p:nvSpPr>
          <p:cNvPr id="19" name="Rectangle 18"/>
          <p:cNvSpPr/>
          <p:nvPr/>
        </p:nvSpPr>
        <p:spPr>
          <a:xfrm>
            <a:off x="2015775" y="2538985"/>
            <a:ext cx="1402948" cy="646331"/>
          </a:xfrm>
          <a:prstGeom prst="rect">
            <a:avLst/>
          </a:prstGeom>
        </p:spPr>
        <p:txBody>
          <a:bodyPr wrap="none">
            <a:spAutoFit/>
          </a:bodyPr>
          <a:lstStyle/>
          <a:p>
            <a:r>
              <a:rPr lang="en-US" sz="3600" b="1" dirty="0">
                <a:solidFill>
                  <a:srgbClr val="3366FF"/>
                </a:solidFill>
              </a:rPr>
              <a:t>B</a:t>
            </a:r>
            <a:r>
              <a:rPr lang="en-US" sz="3600" b="1" dirty="0" smtClean="0">
                <a:solidFill>
                  <a:srgbClr val="3366FF"/>
                </a:solidFill>
              </a:rPr>
              <a:t> flow</a:t>
            </a:r>
            <a:endParaRPr lang="en-US" dirty="0">
              <a:solidFill>
                <a:srgbClr val="3366FF"/>
              </a:solidFill>
            </a:endParaRPr>
          </a:p>
        </p:txBody>
      </p:sp>
      <p:grpSp>
        <p:nvGrpSpPr>
          <p:cNvPr id="20" name="Group 19"/>
          <p:cNvGrpSpPr/>
          <p:nvPr/>
        </p:nvGrpSpPr>
        <p:grpSpPr>
          <a:xfrm>
            <a:off x="2429938" y="2963073"/>
            <a:ext cx="3968116" cy="1440645"/>
            <a:chOff x="5235150" y="4089372"/>
            <a:chExt cx="3968116" cy="1440645"/>
          </a:xfrm>
        </p:grpSpPr>
        <p:grpSp>
          <p:nvGrpSpPr>
            <p:cNvPr id="21" name="Group 20"/>
            <p:cNvGrpSpPr/>
            <p:nvPr/>
          </p:nvGrpSpPr>
          <p:grpSpPr>
            <a:xfrm>
              <a:off x="5235150" y="4122032"/>
              <a:ext cx="3968116" cy="1407985"/>
              <a:chOff x="5235150" y="4122032"/>
              <a:chExt cx="3968116" cy="1407985"/>
            </a:xfrm>
          </p:grpSpPr>
          <p:sp>
            <p:nvSpPr>
              <p:cNvPr id="23" name="TextBox 22"/>
              <p:cNvSpPr txBox="1"/>
              <p:nvPr/>
            </p:nvSpPr>
            <p:spPr>
              <a:xfrm>
                <a:off x="6909855" y="4122032"/>
                <a:ext cx="2019226" cy="1169551"/>
              </a:xfrm>
              <a:prstGeom prst="rect">
                <a:avLst/>
              </a:prstGeom>
              <a:noFill/>
            </p:spPr>
            <p:txBody>
              <a:bodyPr wrap="square" rtlCol="0">
                <a:spAutoFit/>
              </a:bodyPr>
              <a:lstStyle/>
              <a:p>
                <a:pPr algn="ctr">
                  <a:lnSpc>
                    <a:spcPct val="150000"/>
                  </a:lnSpc>
                </a:pPr>
                <a:r>
                  <a:rPr lang="en-US" sz="2400" dirty="0" smtClean="0">
                    <a:solidFill>
                      <a:srgbClr val="000000"/>
                    </a:solidFill>
                  </a:rPr>
                  <a:t>Link 2</a:t>
                </a:r>
              </a:p>
              <a:p>
                <a:pPr algn="ctr">
                  <a:lnSpc>
                    <a:spcPct val="150000"/>
                  </a:lnSpc>
                </a:pPr>
                <a:r>
                  <a:rPr lang="en-US" sz="2400" i="1" dirty="0" smtClean="0">
                    <a:solidFill>
                      <a:srgbClr val="000000"/>
                    </a:solidFill>
                  </a:rPr>
                  <a:t>1 G</a:t>
                </a:r>
                <a:endParaRPr lang="en-US" sz="2400" i="1" dirty="0">
                  <a:solidFill>
                    <a:srgbClr val="000000"/>
                  </a:solidFill>
                </a:endParaRPr>
              </a:p>
            </p:txBody>
          </p:sp>
          <p:pic>
            <p:nvPicPr>
              <p:cNvPr id="24" name="Picture 23" descr="1280px-Router.sv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35150" y="4551297"/>
                <a:ext cx="714341" cy="606205"/>
              </a:xfrm>
              <a:prstGeom prst="rect">
                <a:avLst/>
              </a:prstGeom>
            </p:spPr>
          </p:pic>
          <p:grpSp>
            <p:nvGrpSpPr>
              <p:cNvPr id="25" name="Group 24"/>
              <p:cNvGrpSpPr/>
              <p:nvPr/>
            </p:nvGrpSpPr>
            <p:grpSpPr>
              <a:xfrm>
                <a:off x="6846863" y="4551294"/>
                <a:ext cx="1642062" cy="606205"/>
                <a:chOff x="285055" y="3487828"/>
                <a:chExt cx="1559083" cy="488359"/>
              </a:xfrm>
            </p:grpSpPr>
            <p:cxnSp>
              <p:nvCxnSpPr>
                <p:cNvPr id="32" name="Straight Arrow Connector 31"/>
                <p:cNvCxnSpPr/>
                <p:nvPr/>
              </p:nvCxnSpPr>
              <p:spPr>
                <a:xfrm>
                  <a:off x="833966" y="3732008"/>
                  <a:ext cx="1010172" cy="0"/>
                </a:xfrm>
                <a:prstGeom prst="straightConnector1">
                  <a:avLst/>
                </a:prstGeom>
                <a:ln w="38100" cmpd="sng">
                  <a:solidFill>
                    <a:srgbClr val="215968"/>
                  </a:solidFill>
                  <a:tailEnd type="none"/>
                </a:ln>
              </p:spPr>
              <p:style>
                <a:lnRef idx="3">
                  <a:schemeClr val="dk1"/>
                </a:lnRef>
                <a:fillRef idx="0">
                  <a:schemeClr val="dk1"/>
                </a:fillRef>
                <a:effectRef idx="2">
                  <a:schemeClr val="dk1"/>
                </a:effectRef>
                <a:fontRef idx="minor">
                  <a:schemeClr val="tx1"/>
                </a:fontRef>
              </p:style>
            </p:cxnSp>
            <p:pic>
              <p:nvPicPr>
                <p:cNvPr id="33" name="Picture 32" descr="1280px-Router.sv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5055" y="3487828"/>
                  <a:ext cx="678243" cy="488359"/>
                </a:xfrm>
                <a:prstGeom prst="rect">
                  <a:avLst/>
                </a:prstGeom>
              </p:spPr>
            </p:pic>
          </p:grpSp>
          <p:pic>
            <p:nvPicPr>
              <p:cNvPr id="26" name="Picture 25" descr="1280px-Router.sv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88925" y="4540643"/>
                <a:ext cx="714341" cy="606205"/>
              </a:xfrm>
              <a:prstGeom prst="rect">
                <a:avLst/>
              </a:prstGeom>
            </p:spPr>
          </p:pic>
          <p:cxnSp>
            <p:nvCxnSpPr>
              <p:cNvPr id="27" name="Straight Arrow Connector 26"/>
              <p:cNvCxnSpPr/>
              <p:nvPr/>
            </p:nvCxnSpPr>
            <p:spPr>
              <a:xfrm>
                <a:off x="5880835" y="4845758"/>
                <a:ext cx="1063936" cy="0"/>
              </a:xfrm>
              <a:prstGeom prst="straightConnector1">
                <a:avLst/>
              </a:prstGeom>
              <a:ln w="38100" cmpd="sng">
                <a:solidFill>
                  <a:schemeClr val="bg1">
                    <a:lumMod val="50000"/>
                  </a:schemeClr>
                </a:solidFill>
                <a:tailEnd type="none"/>
              </a:ln>
            </p:spPr>
            <p:style>
              <a:lnRef idx="3">
                <a:schemeClr val="dk1"/>
              </a:lnRef>
              <a:fillRef idx="0">
                <a:schemeClr val="dk1"/>
              </a:fillRef>
              <a:effectRef idx="2">
                <a:schemeClr val="dk1"/>
              </a:effectRef>
              <a:fontRef idx="minor">
                <a:schemeClr val="tx1"/>
              </a:fontRef>
            </p:style>
          </p:cxnSp>
          <p:sp>
            <p:nvSpPr>
              <p:cNvPr id="28" name="Freeform 27"/>
              <p:cNvSpPr/>
              <p:nvPr/>
            </p:nvSpPr>
            <p:spPr>
              <a:xfrm>
                <a:off x="5600481" y="4861372"/>
                <a:ext cx="3364099" cy="634960"/>
              </a:xfrm>
              <a:custGeom>
                <a:avLst/>
                <a:gdLst>
                  <a:gd name="connsiteX0" fmla="*/ 0 w 3364099"/>
                  <a:gd name="connsiteY0" fmla="*/ 634960 h 634960"/>
                  <a:gd name="connsiteX1" fmla="*/ 137310 w 3364099"/>
                  <a:gd name="connsiteY1" fmla="*/ 0 h 634960"/>
                  <a:gd name="connsiteX2" fmla="*/ 3278280 w 3364099"/>
                  <a:gd name="connsiteY2" fmla="*/ 51483 h 634960"/>
                  <a:gd name="connsiteX3" fmla="*/ 3364099 w 3364099"/>
                  <a:gd name="connsiteY3" fmla="*/ 617799 h 634960"/>
                </a:gdLst>
                <a:ahLst/>
                <a:cxnLst>
                  <a:cxn ang="0">
                    <a:pos x="connsiteX0" y="connsiteY0"/>
                  </a:cxn>
                  <a:cxn ang="0">
                    <a:pos x="connsiteX1" y="connsiteY1"/>
                  </a:cxn>
                  <a:cxn ang="0">
                    <a:pos x="connsiteX2" y="connsiteY2"/>
                  </a:cxn>
                  <a:cxn ang="0">
                    <a:pos x="connsiteX3" y="connsiteY3"/>
                  </a:cxn>
                </a:cxnLst>
                <a:rect l="l" t="t" r="r" b="b"/>
                <a:pathLst>
                  <a:path w="3364099" h="634960">
                    <a:moveTo>
                      <a:pt x="0" y="634960"/>
                    </a:moveTo>
                    <a:lnTo>
                      <a:pt x="137310" y="0"/>
                    </a:lnTo>
                    <a:lnTo>
                      <a:pt x="3278280" y="51483"/>
                    </a:lnTo>
                    <a:lnTo>
                      <a:pt x="3364099" y="617799"/>
                    </a:lnTo>
                  </a:path>
                </a:pathLst>
              </a:custGeom>
              <a:ln w="57150" cmpd="sng">
                <a:solidFill>
                  <a:srgbClr val="FF0000"/>
                </a:solidFill>
                <a:headEnd type="none"/>
                <a:tailEnd type="triangle"/>
              </a:ln>
              <a:effectLst>
                <a:outerShdw blurRad="40000" dist="20000" dir="5400000"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9" name="Freeform 28"/>
              <p:cNvSpPr/>
              <p:nvPr/>
            </p:nvSpPr>
            <p:spPr>
              <a:xfrm rot="10800000" flipH="1">
                <a:off x="5684790" y="4315572"/>
                <a:ext cx="1732736" cy="463349"/>
              </a:xfrm>
              <a:custGeom>
                <a:avLst/>
                <a:gdLst>
                  <a:gd name="connsiteX0" fmla="*/ 0 w 1493248"/>
                  <a:gd name="connsiteY0" fmla="*/ 446188 h 463349"/>
                  <a:gd name="connsiteX1" fmla="*/ 68655 w 1493248"/>
                  <a:gd name="connsiteY1" fmla="*/ 0 h 463349"/>
                  <a:gd name="connsiteX2" fmla="*/ 1458921 w 1493248"/>
                  <a:gd name="connsiteY2" fmla="*/ 0 h 463349"/>
                  <a:gd name="connsiteX3" fmla="*/ 1493248 w 1493248"/>
                  <a:gd name="connsiteY3" fmla="*/ 463349 h 463349"/>
                </a:gdLst>
                <a:ahLst/>
                <a:cxnLst>
                  <a:cxn ang="0">
                    <a:pos x="connsiteX0" y="connsiteY0"/>
                  </a:cxn>
                  <a:cxn ang="0">
                    <a:pos x="connsiteX1" y="connsiteY1"/>
                  </a:cxn>
                  <a:cxn ang="0">
                    <a:pos x="connsiteX2" y="connsiteY2"/>
                  </a:cxn>
                  <a:cxn ang="0">
                    <a:pos x="connsiteX3" y="connsiteY3"/>
                  </a:cxn>
                </a:cxnLst>
                <a:rect l="l" t="t" r="r" b="b"/>
                <a:pathLst>
                  <a:path w="1493248" h="463349">
                    <a:moveTo>
                      <a:pt x="0" y="446188"/>
                    </a:moveTo>
                    <a:lnTo>
                      <a:pt x="68655" y="0"/>
                    </a:lnTo>
                    <a:lnTo>
                      <a:pt x="1458921" y="0"/>
                    </a:lnTo>
                    <a:lnTo>
                      <a:pt x="1493248" y="463349"/>
                    </a:lnTo>
                  </a:path>
                </a:pathLst>
              </a:custGeom>
              <a:ln w="57150" cmpd="sng">
                <a:solidFill>
                  <a:srgbClr val="0000FF"/>
                </a:solidFill>
                <a:headEnd type="none"/>
                <a:tailEnd type="triangle"/>
              </a:ln>
              <a:effectLst>
                <a:outerShdw blurRad="40000" dist="20000" dir="5400000"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0" name="TextBox 29"/>
              <p:cNvSpPr txBox="1"/>
              <p:nvPr/>
            </p:nvSpPr>
            <p:spPr>
              <a:xfrm>
                <a:off x="8488925" y="5068352"/>
                <a:ext cx="372518" cy="461665"/>
              </a:xfrm>
              <a:prstGeom prst="rect">
                <a:avLst/>
              </a:prstGeom>
              <a:noFill/>
            </p:spPr>
            <p:txBody>
              <a:bodyPr wrap="none" rtlCol="0">
                <a:spAutoFit/>
              </a:bodyPr>
              <a:lstStyle/>
              <a:p>
                <a:r>
                  <a:rPr lang="en-US" sz="2400" b="1" dirty="0">
                    <a:solidFill>
                      <a:srgbClr val="FF0000"/>
                    </a:solidFill>
                    <a:latin typeface="Comic Sans MS"/>
                    <a:cs typeface="Comic Sans MS"/>
                  </a:rPr>
                  <a:t>1</a:t>
                </a:r>
              </a:p>
            </p:txBody>
          </p:sp>
          <p:sp>
            <p:nvSpPr>
              <p:cNvPr id="31" name="TextBox 30"/>
              <p:cNvSpPr txBox="1"/>
              <p:nvPr/>
            </p:nvSpPr>
            <p:spPr>
              <a:xfrm>
                <a:off x="6976199" y="4276296"/>
                <a:ext cx="372518" cy="461665"/>
              </a:xfrm>
              <a:prstGeom prst="rect">
                <a:avLst/>
              </a:prstGeom>
              <a:noFill/>
            </p:spPr>
            <p:txBody>
              <a:bodyPr wrap="none" rtlCol="0">
                <a:spAutoFit/>
              </a:bodyPr>
              <a:lstStyle/>
              <a:p>
                <a:r>
                  <a:rPr lang="en-US" sz="2400" b="1" dirty="0">
                    <a:solidFill>
                      <a:srgbClr val="0000FF"/>
                    </a:solidFill>
                    <a:latin typeface="Comic Sans MS"/>
                    <a:cs typeface="Comic Sans MS"/>
                  </a:rPr>
                  <a:t>9</a:t>
                </a:r>
              </a:p>
            </p:txBody>
          </p:sp>
        </p:grpSp>
        <p:sp>
          <p:nvSpPr>
            <p:cNvPr id="22" name="TextBox 21"/>
            <p:cNvSpPr txBox="1"/>
            <p:nvPr/>
          </p:nvSpPr>
          <p:spPr>
            <a:xfrm>
              <a:off x="5312759" y="4089372"/>
              <a:ext cx="2019226" cy="1169551"/>
            </a:xfrm>
            <a:prstGeom prst="rect">
              <a:avLst/>
            </a:prstGeom>
            <a:noFill/>
          </p:spPr>
          <p:txBody>
            <a:bodyPr wrap="square" rtlCol="0">
              <a:spAutoFit/>
            </a:bodyPr>
            <a:lstStyle/>
            <a:p>
              <a:pPr algn="ctr">
                <a:lnSpc>
                  <a:spcPct val="150000"/>
                </a:lnSpc>
              </a:pPr>
              <a:r>
                <a:rPr lang="en-US" sz="2400" dirty="0" smtClean="0"/>
                <a:t>Link </a:t>
              </a:r>
              <a:r>
                <a:rPr lang="en-US" sz="2400" dirty="0"/>
                <a:t>1</a:t>
              </a:r>
              <a:endParaRPr lang="en-US" sz="2400" dirty="0" smtClean="0"/>
            </a:p>
            <a:p>
              <a:pPr algn="ctr">
                <a:lnSpc>
                  <a:spcPct val="150000"/>
                </a:lnSpc>
              </a:pPr>
              <a:r>
                <a:rPr lang="en-US" sz="2400" i="1" dirty="0" smtClean="0"/>
                <a:t>10 G</a:t>
              </a:r>
              <a:endParaRPr lang="en-US" sz="2400" i="1" dirty="0"/>
            </a:p>
          </p:txBody>
        </p:sp>
      </p:grpSp>
      <p:sp>
        <p:nvSpPr>
          <p:cNvPr id="34" name="Rectangle 33"/>
          <p:cNvSpPr/>
          <p:nvPr/>
        </p:nvSpPr>
        <p:spPr>
          <a:xfrm>
            <a:off x="73632" y="4610349"/>
            <a:ext cx="3107260" cy="1077218"/>
          </a:xfrm>
          <a:prstGeom prst="rect">
            <a:avLst/>
          </a:prstGeom>
          <a:solidFill>
            <a:schemeClr val="bg1">
              <a:lumMod val="85000"/>
            </a:schemeClr>
          </a:solidFill>
        </p:spPr>
        <p:txBody>
          <a:bodyPr wrap="none">
            <a:spAutoFit/>
          </a:bodyPr>
          <a:lstStyle/>
          <a:p>
            <a:r>
              <a:rPr lang="en-US" sz="3200" dirty="0" smtClean="0">
                <a:solidFill>
                  <a:srgbClr val="000000"/>
                </a:solidFill>
              </a:rPr>
              <a:t> </a:t>
            </a:r>
            <a:r>
              <a:rPr lang="en-US" sz="3200" u="sng" dirty="0" smtClean="0">
                <a:solidFill>
                  <a:srgbClr val="000000"/>
                </a:solidFill>
              </a:rPr>
              <a:t>(</a:t>
            </a:r>
            <a:r>
              <a:rPr lang="en-US" sz="3200" b="1" u="sng" dirty="0" smtClean="0">
                <a:solidFill>
                  <a:srgbClr val="000000"/>
                </a:solidFill>
              </a:rPr>
              <a:t>10</a:t>
            </a:r>
            <a:r>
              <a:rPr lang="en-US" sz="3200" u="sng" dirty="0" smtClean="0">
                <a:solidFill>
                  <a:srgbClr val="000000"/>
                </a:solidFill>
              </a:rPr>
              <a:t>  </a:t>
            </a:r>
            <a:r>
              <a:rPr lang="mr-IN" sz="3200" u="sng" dirty="0" smtClean="0">
                <a:solidFill>
                  <a:srgbClr val="000000"/>
                </a:solidFill>
              </a:rPr>
              <a:t>–</a:t>
            </a:r>
            <a:r>
              <a:rPr lang="en-US" sz="3200" u="sng" dirty="0" smtClean="0">
                <a:solidFill>
                  <a:srgbClr val="000000"/>
                </a:solidFill>
              </a:rPr>
              <a:t> </a:t>
            </a:r>
            <a:r>
              <a:rPr lang="en-US" sz="3200" b="1" u="sng" dirty="0" smtClean="0">
                <a:solidFill>
                  <a:srgbClr val="FF0000"/>
                </a:solidFill>
              </a:rPr>
              <a:t>1</a:t>
            </a:r>
            <a:r>
              <a:rPr lang="en-US" sz="3200" u="sng" dirty="0" smtClean="0">
                <a:solidFill>
                  <a:srgbClr val="000000"/>
                </a:solidFill>
              </a:rPr>
              <a:t>)</a:t>
            </a:r>
            <a:r>
              <a:rPr lang="en-US" sz="3200" dirty="0" smtClean="0">
                <a:solidFill>
                  <a:srgbClr val="000000"/>
                </a:solidFill>
              </a:rPr>
              <a:t> = </a:t>
            </a:r>
            <a:r>
              <a:rPr lang="en-US" sz="3200" b="1" dirty="0" smtClean="0">
                <a:solidFill>
                  <a:srgbClr val="3366FF"/>
                </a:solidFill>
              </a:rPr>
              <a:t>9 Gb/s</a:t>
            </a:r>
          </a:p>
          <a:p>
            <a:r>
              <a:rPr lang="en-US" sz="3200" b="1" dirty="0" smtClean="0">
                <a:solidFill>
                  <a:srgbClr val="000000"/>
                </a:solidFill>
              </a:rPr>
              <a:t>       </a:t>
            </a:r>
            <a:r>
              <a:rPr lang="en-US" sz="3200" b="1" dirty="0" smtClean="0">
                <a:solidFill>
                  <a:srgbClr val="3366FF"/>
                </a:solidFill>
              </a:rPr>
              <a:t> 1</a:t>
            </a:r>
            <a:endParaRPr lang="en-US" sz="3200" dirty="0">
              <a:solidFill>
                <a:srgbClr val="3366FF"/>
              </a:solidFill>
            </a:endParaRPr>
          </a:p>
        </p:txBody>
      </p:sp>
      <p:sp>
        <p:nvSpPr>
          <p:cNvPr id="35" name="Rectangle 34"/>
          <p:cNvSpPr/>
          <p:nvPr/>
        </p:nvSpPr>
        <p:spPr>
          <a:xfrm>
            <a:off x="226032" y="4762749"/>
            <a:ext cx="4984777" cy="1077218"/>
          </a:xfrm>
          <a:prstGeom prst="rect">
            <a:avLst/>
          </a:prstGeom>
          <a:solidFill>
            <a:schemeClr val="bg1">
              <a:lumMod val="85000"/>
            </a:schemeClr>
          </a:solidFill>
        </p:spPr>
        <p:txBody>
          <a:bodyPr wrap="none">
            <a:spAutoFit/>
          </a:bodyPr>
          <a:lstStyle/>
          <a:p>
            <a:r>
              <a:rPr lang="en-US" sz="3200" dirty="0" smtClean="0">
                <a:solidFill>
                  <a:srgbClr val="000000"/>
                </a:solidFill>
              </a:rPr>
              <a:t> </a:t>
            </a:r>
            <a:r>
              <a:rPr lang="en-US" sz="3200" u="sng" dirty="0" smtClean="0">
                <a:solidFill>
                  <a:srgbClr val="000000"/>
                </a:solidFill>
              </a:rPr>
              <a:t>(</a:t>
            </a:r>
            <a:r>
              <a:rPr lang="en-US" sz="3200" b="1" u="sng" dirty="0">
                <a:solidFill>
                  <a:srgbClr val="000000"/>
                </a:solidFill>
              </a:rPr>
              <a:t>C</a:t>
            </a:r>
            <a:r>
              <a:rPr lang="en-US" sz="3200" u="sng" dirty="0" smtClean="0">
                <a:solidFill>
                  <a:srgbClr val="000000"/>
                </a:solidFill>
              </a:rPr>
              <a:t>  </a:t>
            </a:r>
            <a:r>
              <a:rPr lang="mr-IN" sz="3200" u="sng" dirty="0" smtClean="0">
                <a:solidFill>
                  <a:srgbClr val="000000"/>
                </a:solidFill>
              </a:rPr>
              <a:t>–</a:t>
            </a:r>
            <a:r>
              <a:rPr lang="en-US" sz="3200" u="sng" dirty="0" smtClean="0">
                <a:solidFill>
                  <a:srgbClr val="000000"/>
                </a:solidFill>
              </a:rPr>
              <a:t> </a:t>
            </a:r>
            <a:r>
              <a:rPr lang="en-US" sz="3200" b="1" u="sng" dirty="0" err="1" smtClean="0">
                <a:solidFill>
                  <a:srgbClr val="FF0000"/>
                </a:solidFill>
              </a:rPr>
              <a:t>SumE</a:t>
            </a:r>
            <a:r>
              <a:rPr lang="en-US" sz="3200" u="sng" dirty="0" smtClean="0">
                <a:solidFill>
                  <a:srgbClr val="000000"/>
                </a:solidFill>
              </a:rPr>
              <a:t>)</a:t>
            </a:r>
            <a:r>
              <a:rPr lang="en-US" sz="3200" dirty="0" smtClean="0">
                <a:solidFill>
                  <a:srgbClr val="000000"/>
                </a:solidFill>
              </a:rPr>
              <a:t> = </a:t>
            </a:r>
            <a:r>
              <a:rPr lang="en-US" sz="3200" b="1" dirty="0" smtClean="0">
                <a:solidFill>
                  <a:srgbClr val="3366FF"/>
                </a:solidFill>
              </a:rPr>
              <a:t>Max-Min Rate </a:t>
            </a:r>
          </a:p>
          <a:p>
            <a:r>
              <a:rPr lang="en-US" sz="3200" b="1" dirty="0">
                <a:solidFill>
                  <a:srgbClr val="3366FF"/>
                </a:solidFill>
              </a:rPr>
              <a:t> </a:t>
            </a:r>
            <a:r>
              <a:rPr lang="en-US" sz="3200" b="1" dirty="0" smtClean="0">
                <a:solidFill>
                  <a:srgbClr val="3366FF"/>
                </a:solidFill>
              </a:rPr>
              <a:t>     </a:t>
            </a:r>
            <a:r>
              <a:rPr lang="en-US" sz="3200" b="1" dirty="0" err="1" smtClean="0">
                <a:solidFill>
                  <a:srgbClr val="3366FF"/>
                </a:solidFill>
              </a:rPr>
              <a:t>NumB</a:t>
            </a:r>
            <a:r>
              <a:rPr lang="en-US" sz="3200" b="1" dirty="0" smtClean="0">
                <a:solidFill>
                  <a:srgbClr val="3366FF"/>
                </a:solidFill>
              </a:rPr>
              <a:t>           </a:t>
            </a:r>
            <a:r>
              <a:rPr lang="en-US" sz="3200" b="1" dirty="0">
                <a:solidFill>
                  <a:srgbClr val="3366FF"/>
                </a:solidFill>
              </a:rPr>
              <a:t>of B </a:t>
            </a:r>
            <a:r>
              <a:rPr lang="en-US" sz="3200" b="1" dirty="0" smtClean="0">
                <a:solidFill>
                  <a:srgbClr val="3366FF"/>
                </a:solidFill>
              </a:rPr>
              <a:t>flow</a:t>
            </a:r>
            <a:endParaRPr lang="en-US" sz="3200" b="1" dirty="0">
              <a:solidFill>
                <a:srgbClr val="3366FF"/>
              </a:solidFill>
            </a:endParaRPr>
          </a:p>
        </p:txBody>
      </p:sp>
      <p:sp>
        <p:nvSpPr>
          <p:cNvPr id="3" name="Slide Number Placeholder 2"/>
          <p:cNvSpPr>
            <a:spLocks noGrp="1"/>
          </p:cNvSpPr>
          <p:nvPr>
            <p:ph type="sldNum" sz="quarter" idx="12"/>
          </p:nvPr>
        </p:nvSpPr>
        <p:spPr/>
        <p:txBody>
          <a:bodyPr/>
          <a:lstStyle/>
          <a:p>
            <a:fld id="{EB2BD899-86B4-7643-ABF1-A18C83D3D071}" type="slidenum">
              <a:rPr lang="en-US" smtClean="0"/>
              <a:t>15</a:t>
            </a:fld>
            <a:endParaRPr lang="en-US"/>
          </a:p>
        </p:txBody>
      </p:sp>
    </p:spTree>
    <p:extLst>
      <p:ext uri="{BB962C8B-B14F-4D97-AF65-F5344CB8AC3E}">
        <p14:creationId xmlns:p14="http://schemas.microsoft.com/office/powerpoint/2010/main" val="8627391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1" nodeType="clickEffect">
                                  <p:stCondLst>
                                    <p:cond delay="0"/>
                                  </p:stCondLst>
                                  <p:childTnLst>
                                    <p:set>
                                      <p:cBhvr>
                                        <p:cTn id="10" dur="1" fill="hold">
                                          <p:stCondLst>
                                            <p:cond delay="0"/>
                                          </p:stCondLst>
                                        </p:cTn>
                                        <p:tgtEl>
                                          <p:spTgt spid="3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1" nodeType="clickEffect">
                                  <p:stCondLst>
                                    <p:cond delay="0"/>
                                  </p:stCondLst>
                                  <p:childTnLst>
                                    <p:set>
                                      <p:cBhvr>
                                        <p:cTn id="18" dur="1" fill="hold">
                                          <p:stCondLst>
                                            <p:cond delay="0"/>
                                          </p:stCondLst>
                                        </p:cTn>
                                        <p:tgtEl>
                                          <p:spTgt spid="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P spid="34" grpId="1" animBg="1"/>
      <p:bldP spid="35" grpId="0" animBg="1"/>
      <p:bldP spid="35" grpId="1"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a:t>
            </a:r>
            <a:r>
              <a:rPr lang="en-US" dirty="0"/>
              <a:t>n</a:t>
            </a:r>
            <a:r>
              <a:rPr lang="en-US" dirty="0" smtClean="0"/>
              <a:t>-PERC Algorithm</a:t>
            </a:r>
            <a:endParaRPr lang="en-US" dirty="0"/>
          </a:p>
        </p:txBody>
      </p:sp>
      <p:sp>
        <p:nvSpPr>
          <p:cNvPr id="3" name="Content Placeholder 2"/>
          <p:cNvSpPr>
            <a:spLocks noGrp="1"/>
          </p:cNvSpPr>
          <p:nvPr>
            <p:ph idx="1"/>
          </p:nvPr>
        </p:nvSpPr>
        <p:spPr/>
        <p:txBody>
          <a:bodyPr>
            <a:normAutofit/>
          </a:bodyPr>
          <a:lstStyle/>
          <a:p>
            <a:r>
              <a:rPr lang="en-US" dirty="0" smtClean="0"/>
              <a:t>Calculate </a:t>
            </a:r>
            <a:r>
              <a:rPr lang="en-US" i="1" dirty="0" smtClean="0"/>
              <a:t>b</a:t>
            </a:r>
            <a:r>
              <a:rPr lang="en-US" dirty="0" smtClean="0"/>
              <a:t>ottleneck rate assuming flow will be bottlenecked here,  </a:t>
            </a:r>
            <a:r>
              <a:rPr lang="en-US" i="1" dirty="0" smtClean="0"/>
              <a:t>b</a:t>
            </a:r>
            <a:r>
              <a:rPr lang="en-US" dirty="0" smtClean="0"/>
              <a:t> = (C </a:t>
            </a:r>
            <a:r>
              <a:rPr lang="mr-IN" dirty="0" smtClean="0"/>
              <a:t>–</a:t>
            </a:r>
            <a:r>
              <a:rPr lang="en-US" dirty="0" smtClean="0"/>
              <a:t> </a:t>
            </a:r>
            <a:r>
              <a:rPr lang="en-US" dirty="0" err="1" smtClean="0"/>
              <a:t>SumE</a:t>
            </a:r>
            <a:r>
              <a:rPr lang="en-US" dirty="0" smtClean="0"/>
              <a:t>)/</a:t>
            </a:r>
            <a:r>
              <a:rPr lang="en-US" dirty="0" err="1" smtClean="0"/>
              <a:t>NumB</a:t>
            </a:r>
            <a:endParaRPr lang="en-US" dirty="0" smtClean="0"/>
          </a:p>
          <a:p>
            <a:r>
              <a:rPr lang="en-US" dirty="0" smtClean="0"/>
              <a:t>Calculate limit rate, </a:t>
            </a:r>
            <a:r>
              <a:rPr lang="en-US" i="1" dirty="0" smtClean="0"/>
              <a:t>e</a:t>
            </a:r>
            <a:r>
              <a:rPr lang="en-US" dirty="0" smtClean="0"/>
              <a:t>, lowest bottleneck rate </a:t>
            </a:r>
            <a:r>
              <a:rPr lang="en-US" i="1" dirty="0" smtClean="0"/>
              <a:t>e</a:t>
            </a:r>
            <a:r>
              <a:rPr lang="en-US" dirty="0" smtClean="0"/>
              <a:t>lsewhere</a:t>
            </a:r>
          </a:p>
          <a:p>
            <a:r>
              <a:rPr lang="en-US" dirty="0" smtClean="0"/>
              <a:t>Allocate lower of the two </a:t>
            </a:r>
            <a:r>
              <a:rPr lang="en-US" i="1" dirty="0" smtClean="0"/>
              <a:t>a = min(</a:t>
            </a:r>
            <a:r>
              <a:rPr lang="en-US" i="1" dirty="0" err="1" smtClean="0"/>
              <a:t>b,e</a:t>
            </a:r>
            <a:r>
              <a:rPr lang="en-US" i="1" dirty="0" smtClean="0"/>
              <a:t>)</a:t>
            </a:r>
          </a:p>
        </p:txBody>
      </p:sp>
      <p:sp>
        <p:nvSpPr>
          <p:cNvPr id="4" name="Slide Number Placeholder 3"/>
          <p:cNvSpPr>
            <a:spLocks noGrp="1"/>
          </p:cNvSpPr>
          <p:nvPr>
            <p:ph type="sldNum" sz="quarter" idx="12"/>
          </p:nvPr>
        </p:nvSpPr>
        <p:spPr/>
        <p:txBody>
          <a:bodyPr/>
          <a:lstStyle/>
          <a:p>
            <a:fld id="{EB2BD899-86B4-7643-ABF1-A18C83D3D071}" type="slidenum">
              <a:rPr lang="en-US" smtClean="0"/>
              <a:t>16</a:t>
            </a:fld>
            <a:endParaRPr lang="en-US"/>
          </a:p>
        </p:txBody>
      </p:sp>
    </p:spTree>
    <p:extLst>
      <p:ext uri="{BB962C8B-B14F-4D97-AF65-F5344CB8AC3E}">
        <p14:creationId xmlns:p14="http://schemas.microsoft.com/office/powerpoint/2010/main" val="198947299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a:t>
            </a:r>
            <a:r>
              <a:rPr lang="en-US" dirty="0" smtClean="0"/>
              <a:t>n-</a:t>
            </a:r>
            <a:r>
              <a:rPr lang="en-US" dirty="0"/>
              <a:t>PERC Algorithm</a:t>
            </a:r>
          </a:p>
        </p:txBody>
      </p:sp>
      <p:grpSp>
        <p:nvGrpSpPr>
          <p:cNvPr id="4" name="Group 3"/>
          <p:cNvGrpSpPr/>
          <p:nvPr/>
        </p:nvGrpSpPr>
        <p:grpSpPr>
          <a:xfrm>
            <a:off x="2507547" y="5405840"/>
            <a:ext cx="3968116" cy="1440645"/>
            <a:chOff x="5235150" y="4089372"/>
            <a:chExt cx="3968116" cy="1440645"/>
          </a:xfrm>
        </p:grpSpPr>
        <p:grpSp>
          <p:nvGrpSpPr>
            <p:cNvPr id="5" name="Group 4"/>
            <p:cNvGrpSpPr/>
            <p:nvPr/>
          </p:nvGrpSpPr>
          <p:grpSpPr>
            <a:xfrm>
              <a:off x="5235150" y="4122032"/>
              <a:ext cx="3968116" cy="1407985"/>
              <a:chOff x="5235150" y="4122032"/>
              <a:chExt cx="3968116" cy="1407985"/>
            </a:xfrm>
          </p:grpSpPr>
          <p:sp>
            <p:nvSpPr>
              <p:cNvPr id="7" name="TextBox 6"/>
              <p:cNvSpPr txBox="1"/>
              <p:nvPr/>
            </p:nvSpPr>
            <p:spPr>
              <a:xfrm>
                <a:off x="6909855" y="4122032"/>
                <a:ext cx="2019226" cy="1169551"/>
              </a:xfrm>
              <a:prstGeom prst="rect">
                <a:avLst/>
              </a:prstGeom>
              <a:noFill/>
            </p:spPr>
            <p:txBody>
              <a:bodyPr wrap="square" rtlCol="0">
                <a:spAutoFit/>
              </a:bodyPr>
              <a:lstStyle/>
              <a:p>
                <a:pPr algn="ctr">
                  <a:lnSpc>
                    <a:spcPct val="150000"/>
                  </a:lnSpc>
                </a:pPr>
                <a:r>
                  <a:rPr lang="en-US" sz="2400" dirty="0" smtClean="0">
                    <a:solidFill>
                      <a:srgbClr val="000000"/>
                    </a:solidFill>
                  </a:rPr>
                  <a:t>Link 2</a:t>
                </a:r>
              </a:p>
              <a:p>
                <a:pPr algn="ctr">
                  <a:lnSpc>
                    <a:spcPct val="150000"/>
                  </a:lnSpc>
                </a:pPr>
                <a:r>
                  <a:rPr lang="en-US" sz="2400" i="1" dirty="0" smtClean="0">
                    <a:solidFill>
                      <a:srgbClr val="000000"/>
                    </a:solidFill>
                  </a:rPr>
                  <a:t>1 G</a:t>
                </a:r>
                <a:endParaRPr lang="en-US" sz="2400" i="1" dirty="0">
                  <a:solidFill>
                    <a:srgbClr val="000000"/>
                  </a:solidFill>
                </a:endParaRPr>
              </a:p>
            </p:txBody>
          </p:sp>
          <p:pic>
            <p:nvPicPr>
              <p:cNvPr id="8" name="Picture 7" descr="1280px-Router.sv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35150" y="4551297"/>
                <a:ext cx="714341" cy="606205"/>
              </a:xfrm>
              <a:prstGeom prst="rect">
                <a:avLst/>
              </a:prstGeom>
            </p:spPr>
          </p:pic>
          <p:grpSp>
            <p:nvGrpSpPr>
              <p:cNvPr id="9" name="Group 8"/>
              <p:cNvGrpSpPr/>
              <p:nvPr/>
            </p:nvGrpSpPr>
            <p:grpSpPr>
              <a:xfrm>
                <a:off x="6846863" y="4551294"/>
                <a:ext cx="1642062" cy="606205"/>
                <a:chOff x="285055" y="3487828"/>
                <a:chExt cx="1559083" cy="488359"/>
              </a:xfrm>
            </p:grpSpPr>
            <p:cxnSp>
              <p:nvCxnSpPr>
                <p:cNvPr id="16" name="Straight Arrow Connector 15"/>
                <p:cNvCxnSpPr/>
                <p:nvPr/>
              </p:nvCxnSpPr>
              <p:spPr>
                <a:xfrm>
                  <a:off x="833966" y="3732008"/>
                  <a:ext cx="1010172" cy="0"/>
                </a:xfrm>
                <a:prstGeom prst="straightConnector1">
                  <a:avLst/>
                </a:prstGeom>
                <a:ln w="38100" cmpd="sng">
                  <a:solidFill>
                    <a:srgbClr val="215968"/>
                  </a:solidFill>
                  <a:tailEnd type="none"/>
                </a:ln>
              </p:spPr>
              <p:style>
                <a:lnRef idx="3">
                  <a:schemeClr val="dk1"/>
                </a:lnRef>
                <a:fillRef idx="0">
                  <a:schemeClr val="dk1"/>
                </a:fillRef>
                <a:effectRef idx="2">
                  <a:schemeClr val="dk1"/>
                </a:effectRef>
                <a:fontRef idx="minor">
                  <a:schemeClr val="tx1"/>
                </a:fontRef>
              </p:style>
            </p:cxnSp>
            <p:pic>
              <p:nvPicPr>
                <p:cNvPr id="17" name="Picture 16" descr="1280px-Router.sv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5055" y="3487828"/>
                  <a:ext cx="678243" cy="488359"/>
                </a:xfrm>
                <a:prstGeom prst="rect">
                  <a:avLst/>
                </a:prstGeom>
              </p:spPr>
            </p:pic>
          </p:grpSp>
          <p:pic>
            <p:nvPicPr>
              <p:cNvPr id="10" name="Picture 9" descr="1280px-Router.sv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88925" y="4540643"/>
                <a:ext cx="714341" cy="606205"/>
              </a:xfrm>
              <a:prstGeom prst="rect">
                <a:avLst/>
              </a:prstGeom>
            </p:spPr>
          </p:pic>
          <p:cxnSp>
            <p:nvCxnSpPr>
              <p:cNvPr id="11" name="Straight Arrow Connector 10"/>
              <p:cNvCxnSpPr/>
              <p:nvPr/>
            </p:nvCxnSpPr>
            <p:spPr>
              <a:xfrm>
                <a:off x="5880835" y="4845758"/>
                <a:ext cx="1063936" cy="0"/>
              </a:xfrm>
              <a:prstGeom prst="straightConnector1">
                <a:avLst/>
              </a:prstGeom>
              <a:ln w="38100" cmpd="sng">
                <a:solidFill>
                  <a:schemeClr val="bg1">
                    <a:lumMod val="50000"/>
                  </a:schemeClr>
                </a:solidFill>
                <a:tailEnd type="none"/>
              </a:ln>
            </p:spPr>
            <p:style>
              <a:lnRef idx="3">
                <a:schemeClr val="dk1"/>
              </a:lnRef>
              <a:fillRef idx="0">
                <a:schemeClr val="dk1"/>
              </a:fillRef>
              <a:effectRef idx="2">
                <a:schemeClr val="dk1"/>
              </a:effectRef>
              <a:fontRef idx="minor">
                <a:schemeClr val="tx1"/>
              </a:fontRef>
            </p:style>
          </p:cxnSp>
          <p:sp>
            <p:nvSpPr>
              <p:cNvPr id="12" name="Freeform 11"/>
              <p:cNvSpPr/>
              <p:nvPr/>
            </p:nvSpPr>
            <p:spPr>
              <a:xfrm>
                <a:off x="5600481" y="4861372"/>
                <a:ext cx="3364099" cy="634960"/>
              </a:xfrm>
              <a:custGeom>
                <a:avLst/>
                <a:gdLst>
                  <a:gd name="connsiteX0" fmla="*/ 0 w 3364099"/>
                  <a:gd name="connsiteY0" fmla="*/ 634960 h 634960"/>
                  <a:gd name="connsiteX1" fmla="*/ 137310 w 3364099"/>
                  <a:gd name="connsiteY1" fmla="*/ 0 h 634960"/>
                  <a:gd name="connsiteX2" fmla="*/ 3278280 w 3364099"/>
                  <a:gd name="connsiteY2" fmla="*/ 51483 h 634960"/>
                  <a:gd name="connsiteX3" fmla="*/ 3364099 w 3364099"/>
                  <a:gd name="connsiteY3" fmla="*/ 617799 h 634960"/>
                </a:gdLst>
                <a:ahLst/>
                <a:cxnLst>
                  <a:cxn ang="0">
                    <a:pos x="connsiteX0" y="connsiteY0"/>
                  </a:cxn>
                  <a:cxn ang="0">
                    <a:pos x="connsiteX1" y="connsiteY1"/>
                  </a:cxn>
                  <a:cxn ang="0">
                    <a:pos x="connsiteX2" y="connsiteY2"/>
                  </a:cxn>
                  <a:cxn ang="0">
                    <a:pos x="connsiteX3" y="connsiteY3"/>
                  </a:cxn>
                </a:cxnLst>
                <a:rect l="l" t="t" r="r" b="b"/>
                <a:pathLst>
                  <a:path w="3364099" h="634960">
                    <a:moveTo>
                      <a:pt x="0" y="634960"/>
                    </a:moveTo>
                    <a:lnTo>
                      <a:pt x="137310" y="0"/>
                    </a:lnTo>
                    <a:lnTo>
                      <a:pt x="3278280" y="51483"/>
                    </a:lnTo>
                    <a:lnTo>
                      <a:pt x="3364099" y="617799"/>
                    </a:lnTo>
                  </a:path>
                </a:pathLst>
              </a:custGeom>
              <a:ln w="57150" cmpd="sng">
                <a:solidFill>
                  <a:srgbClr val="FF0000"/>
                </a:solidFill>
                <a:headEnd type="none"/>
                <a:tailEnd type="triangle"/>
              </a:ln>
              <a:effectLst>
                <a:outerShdw blurRad="40000" dist="20000" dir="5400000"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3" name="Freeform 12"/>
              <p:cNvSpPr/>
              <p:nvPr/>
            </p:nvSpPr>
            <p:spPr>
              <a:xfrm rot="10800000" flipH="1">
                <a:off x="5684790" y="4315572"/>
                <a:ext cx="1732736" cy="463349"/>
              </a:xfrm>
              <a:custGeom>
                <a:avLst/>
                <a:gdLst>
                  <a:gd name="connsiteX0" fmla="*/ 0 w 1493248"/>
                  <a:gd name="connsiteY0" fmla="*/ 446188 h 463349"/>
                  <a:gd name="connsiteX1" fmla="*/ 68655 w 1493248"/>
                  <a:gd name="connsiteY1" fmla="*/ 0 h 463349"/>
                  <a:gd name="connsiteX2" fmla="*/ 1458921 w 1493248"/>
                  <a:gd name="connsiteY2" fmla="*/ 0 h 463349"/>
                  <a:gd name="connsiteX3" fmla="*/ 1493248 w 1493248"/>
                  <a:gd name="connsiteY3" fmla="*/ 463349 h 463349"/>
                </a:gdLst>
                <a:ahLst/>
                <a:cxnLst>
                  <a:cxn ang="0">
                    <a:pos x="connsiteX0" y="connsiteY0"/>
                  </a:cxn>
                  <a:cxn ang="0">
                    <a:pos x="connsiteX1" y="connsiteY1"/>
                  </a:cxn>
                  <a:cxn ang="0">
                    <a:pos x="connsiteX2" y="connsiteY2"/>
                  </a:cxn>
                  <a:cxn ang="0">
                    <a:pos x="connsiteX3" y="connsiteY3"/>
                  </a:cxn>
                </a:cxnLst>
                <a:rect l="l" t="t" r="r" b="b"/>
                <a:pathLst>
                  <a:path w="1493248" h="463349">
                    <a:moveTo>
                      <a:pt x="0" y="446188"/>
                    </a:moveTo>
                    <a:lnTo>
                      <a:pt x="68655" y="0"/>
                    </a:lnTo>
                    <a:lnTo>
                      <a:pt x="1458921" y="0"/>
                    </a:lnTo>
                    <a:lnTo>
                      <a:pt x="1493248" y="463349"/>
                    </a:lnTo>
                  </a:path>
                </a:pathLst>
              </a:custGeom>
              <a:ln w="57150" cmpd="sng">
                <a:solidFill>
                  <a:srgbClr val="0000FF"/>
                </a:solidFill>
                <a:headEnd type="none"/>
                <a:tailEnd type="triangle"/>
              </a:ln>
              <a:effectLst>
                <a:outerShdw blurRad="40000" dist="20000" dir="5400000"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4" name="TextBox 13"/>
              <p:cNvSpPr txBox="1"/>
              <p:nvPr/>
            </p:nvSpPr>
            <p:spPr>
              <a:xfrm>
                <a:off x="8488925" y="5068352"/>
                <a:ext cx="372518" cy="461665"/>
              </a:xfrm>
              <a:prstGeom prst="rect">
                <a:avLst/>
              </a:prstGeom>
              <a:noFill/>
            </p:spPr>
            <p:txBody>
              <a:bodyPr wrap="none" rtlCol="0">
                <a:spAutoFit/>
              </a:bodyPr>
              <a:lstStyle/>
              <a:p>
                <a:r>
                  <a:rPr lang="en-US" sz="2400" b="1" dirty="0">
                    <a:solidFill>
                      <a:srgbClr val="FF0000"/>
                    </a:solidFill>
                    <a:latin typeface="Comic Sans MS"/>
                    <a:cs typeface="Comic Sans MS"/>
                  </a:rPr>
                  <a:t>1</a:t>
                </a:r>
              </a:p>
            </p:txBody>
          </p:sp>
          <p:sp>
            <p:nvSpPr>
              <p:cNvPr id="15" name="TextBox 14"/>
              <p:cNvSpPr txBox="1"/>
              <p:nvPr/>
            </p:nvSpPr>
            <p:spPr>
              <a:xfrm>
                <a:off x="6976199" y="4276296"/>
                <a:ext cx="372518" cy="461665"/>
              </a:xfrm>
              <a:prstGeom prst="rect">
                <a:avLst/>
              </a:prstGeom>
              <a:noFill/>
            </p:spPr>
            <p:txBody>
              <a:bodyPr wrap="none" rtlCol="0">
                <a:spAutoFit/>
              </a:bodyPr>
              <a:lstStyle/>
              <a:p>
                <a:r>
                  <a:rPr lang="en-US" sz="2400" b="1" dirty="0">
                    <a:solidFill>
                      <a:srgbClr val="0000FF"/>
                    </a:solidFill>
                    <a:latin typeface="Comic Sans MS"/>
                    <a:cs typeface="Comic Sans MS"/>
                  </a:rPr>
                  <a:t>9</a:t>
                </a:r>
              </a:p>
            </p:txBody>
          </p:sp>
        </p:grpSp>
        <p:sp>
          <p:nvSpPr>
            <p:cNvPr id="6" name="TextBox 5"/>
            <p:cNvSpPr txBox="1"/>
            <p:nvPr/>
          </p:nvSpPr>
          <p:spPr>
            <a:xfrm>
              <a:off x="5312759" y="4089372"/>
              <a:ext cx="2019226" cy="1169551"/>
            </a:xfrm>
            <a:prstGeom prst="rect">
              <a:avLst/>
            </a:prstGeom>
            <a:noFill/>
          </p:spPr>
          <p:txBody>
            <a:bodyPr wrap="square" rtlCol="0">
              <a:spAutoFit/>
            </a:bodyPr>
            <a:lstStyle/>
            <a:p>
              <a:pPr algn="ctr">
                <a:lnSpc>
                  <a:spcPct val="150000"/>
                </a:lnSpc>
              </a:pPr>
              <a:r>
                <a:rPr lang="en-US" sz="2400" dirty="0" smtClean="0"/>
                <a:t>Link </a:t>
              </a:r>
              <a:r>
                <a:rPr lang="en-US" sz="2400" dirty="0"/>
                <a:t>1</a:t>
              </a:r>
              <a:endParaRPr lang="en-US" sz="2400" dirty="0" smtClean="0"/>
            </a:p>
            <a:p>
              <a:pPr algn="ctr">
                <a:lnSpc>
                  <a:spcPct val="150000"/>
                </a:lnSpc>
              </a:pPr>
              <a:r>
                <a:rPr lang="en-US" sz="2400" i="1" dirty="0" smtClean="0"/>
                <a:t>10 G</a:t>
              </a:r>
              <a:endParaRPr lang="en-US" sz="2400" i="1" dirty="0"/>
            </a:p>
          </p:txBody>
        </p:sp>
      </p:grpSp>
      <p:sp>
        <p:nvSpPr>
          <p:cNvPr id="21" name="Line Callout 2 20"/>
          <p:cNvSpPr/>
          <p:nvPr/>
        </p:nvSpPr>
        <p:spPr>
          <a:xfrm>
            <a:off x="5761322" y="1472834"/>
            <a:ext cx="3279424" cy="1615388"/>
          </a:xfrm>
          <a:prstGeom prst="borderCallout2">
            <a:avLst>
              <a:gd name="adj1" fmla="val 18750"/>
              <a:gd name="adj2" fmla="val -8333"/>
              <a:gd name="adj3" fmla="val 18750"/>
              <a:gd name="adj4" fmla="val -16667"/>
              <a:gd name="adj5" fmla="val 242767"/>
              <a:gd name="adj6" fmla="val -25280"/>
            </a:avLst>
          </a:prstGeom>
          <a:solidFill>
            <a:srgbClr val="FFFFFF"/>
          </a:solidFill>
        </p:spPr>
        <p:style>
          <a:lnRef idx="1">
            <a:schemeClr val="accent1"/>
          </a:lnRef>
          <a:fillRef idx="3">
            <a:schemeClr val="accent1"/>
          </a:fillRef>
          <a:effectRef idx="2">
            <a:schemeClr val="accent1"/>
          </a:effectRef>
          <a:fontRef idx="minor">
            <a:schemeClr val="lt1"/>
          </a:fontRef>
        </p:style>
        <p:txBody>
          <a:bodyPr rtlCol="0" anchor="ctr"/>
          <a:lstStyle/>
          <a:p>
            <a:pPr lvl="0"/>
            <a:r>
              <a:rPr lang="en-US" sz="2800" i="1" dirty="0" smtClean="0">
                <a:solidFill>
                  <a:prstClr val="black"/>
                </a:solidFill>
              </a:rPr>
              <a:t>b</a:t>
            </a:r>
            <a:r>
              <a:rPr lang="en-US" sz="2800" dirty="0" smtClean="0">
                <a:solidFill>
                  <a:prstClr val="black"/>
                </a:solidFill>
              </a:rPr>
              <a:t> = (1 </a:t>
            </a:r>
            <a:r>
              <a:rPr lang="mr-IN" sz="2800" dirty="0" smtClean="0">
                <a:solidFill>
                  <a:prstClr val="black"/>
                </a:solidFill>
              </a:rPr>
              <a:t>–</a:t>
            </a:r>
            <a:r>
              <a:rPr lang="en-US" sz="2800" dirty="0" smtClean="0">
                <a:solidFill>
                  <a:prstClr val="black"/>
                </a:solidFill>
              </a:rPr>
              <a:t> 0)/1 = 1 Gb/s</a:t>
            </a:r>
          </a:p>
          <a:p>
            <a:pPr lvl="0"/>
            <a:r>
              <a:rPr lang="en-US" sz="2800" dirty="0" smtClean="0">
                <a:solidFill>
                  <a:prstClr val="black"/>
                </a:solidFill>
              </a:rPr>
              <a:t>e = 10 Gb/s</a:t>
            </a:r>
          </a:p>
          <a:p>
            <a:pPr lvl="0"/>
            <a:r>
              <a:rPr lang="en-US" sz="2800" dirty="0" smtClean="0">
                <a:solidFill>
                  <a:prstClr val="black"/>
                </a:solidFill>
              </a:rPr>
              <a:t>a = min(b, e) = 1 Gb/s</a:t>
            </a:r>
          </a:p>
          <a:p>
            <a:pPr lvl="0"/>
            <a:endParaRPr lang="en-US" sz="2800" dirty="0">
              <a:solidFill>
                <a:prstClr val="black"/>
              </a:solidFill>
            </a:endParaRPr>
          </a:p>
        </p:txBody>
      </p:sp>
      <p:sp>
        <p:nvSpPr>
          <p:cNvPr id="22" name="Rectangle 21"/>
          <p:cNvSpPr/>
          <p:nvPr/>
        </p:nvSpPr>
        <p:spPr>
          <a:xfrm>
            <a:off x="457199" y="1472834"/>
            <a:ext cx="7314845" cy="1487587"/>
          </a:xfrm>
          <a:prstGeom prst="rect">
            <a:avLst/>
          </a:prstGeom>
        </p:spPr>
        <p:txBody>
          <a:bodyPr wrap="square">
            <a:spAutoFit/>
          </a:bodyPr>
          <a:lstStyle/>
          <a:p>
            <a:pPr marL="342900" lvl="0" indent="-342900">
              <a:lnSpc>
                <a:spcPct val="80000"/>
              </a:lnSpc>
              <a:spcBef>
                <a:spcPct val="20000"/>
              </a:spcBef>
              <a:buFont typeface="Arial"/>
              <a:buChar char="•"/>
            </a:pPr>
            <a:r>
              <a:rPr lang="en-US" sz="3200" dirty="0">
                <a:solidFill>
                  <a:prstClr val="black"/>
                </a:solidFill>
              </a:rPr>
              <a:t>Calculate </a:t>
            </a:r>
            <a:r>
              <a:rPr lang="en-US" sz="3200" i="1" dirty="0" smtClean="0">
                <a:solidFill>
                  <a:prstClr val="black"/>
                </a:solidFill>
              </a:rPr>
              <a:t>b</a:t>
            </a:r>
            <a:r>
              <a:rPr lang="en-US" sz="3200" dirty="0" smtClean="0">
                <a:solidFill>
                  <a:prstClr val="black"/>
                </a:solidFill>
              </a:rPr>
              <a:t>ottleneck rate, </a:t>
            </a:r>
            <a:r>
              <a:rPr lang="en-US" sz="3200" i="1" dirty="0" smtClean="0">
                <a:solidFill>
                  <a:prstClr val="black"/>
                </a:solidFill>
              </a:rPr>
              <a:t>b</a:t>
            </a:r>
            <a:r>
              <a:rPr lang="en-US" sz="3200" dirty="0" smtClean="0">
                <a:solidFill>
                  <a:prstClr val="black"/>
                </a:solidFill>
              </a:rPr>
              <a:t> </a:t>
            </a:r>
            <a:r>
              <a:rPr lang="mr-IN" sz="3200" dirty="0" smtClean="0">
                <a:solidFill>
                  <a:prstClr val="black"/>
                </a:solidFill>
              </a:rPr>
              <a:t>…</a:t>
            </a:r>
            <a:endParaRPr lang="en-US" sz="3200" dirty="0">
              <a:solidFill>
                <a:prstClr val="black"/>
              </a:solidFill>
            </a:endParaRPr>
          </a:p>
          <a:p>
            <a:pPr marL="342900" lvl="0" indent="-342900">
              <a:lnSpc>
                <a:spcPct val="80000"/>
              </a:lnSpc>
              <a:spcBef>
                <a:spcPct val="20000"/>
              </a:spcBef>
              <a:buFont typeface="Arial"/>
              <a:buChar char="•"/>
            </a:pPr>
            <a:r>
              <a:rPr lang="en-US" sz="3200" dirty="0">
                <a:solidFill>
                  <a:prstClr val="black"/>
                </a:solidFill>
              </a:rPr>
              <a:t>Calculate limit rate, </a:t>
            </a:r>
            <a:r>
              <a:rPr lang="en-US" sz="3200" i="1" dirty="0" smtClean="0">
                <a:solidFill>
                  <a:prstClr val="black"/>
                </a:solidFill>
              </a:rPr>
              <a:t>e </a:t>
            </a:r>
            <a:r>
              <a:rPr lang="mr-IN" sz="3200" dirty="0" smtClean="0">
                <a:solidFill>
                  <a:prstClr val="black"/>
                </a:solidFill>
              </a:rPr>
              <a:t>…</a:t>
            </a:r>
            <a:endParaRPr lang="en-US" sz="3200" dirty="0">
              <a:solidFill>
                <a:prstClr val="black"/>
              </a:solidFill>
            </a:endParaRPr>
          </a:p>
          <a:p>
            <a:pPr marL="342900" lvl="0" indent="-342900">
              <a:lnSpc>
                <a:spcPct val="80000"/>
              </a:lnSpc>
              <a:spcBef>
                <a:spcPct val="20000"/>
              </a:spcBef>
              <a:buFont typeface="Arial"/>
              <a:buChar char="•"/>
            </a:pPr>
            <a:r>
              <a:rPr lang="en-US" sz="3200" dirty="0">
                <a:solidFill>
                  <a:prstClr val="black"/>
                </a:solidFill>
              </a:rPr>
              <a:t>Allocate lower of </a:t>
            </a:r>
            <a:r>
              <a:rPr lang="en-US" sz="3200" dirty="0" smtClean="0">
                <a:solidFill>
                  <a:prstClr val="black"/>
                </a:solidFill>
              </a:rPr>
              <a:t>the two ..</a:t>
            </a:r>
            <a:endParaRPr lang="en-US" sz="3200" i="1" dirty="0">
              <a:solidFill>
                <a:prstClr val="black"/>
              </a:solidFill>
            </a:endParaRPr>
          </a:p>
        </p:txBody>
      </p:sp>
      <p:graphicFrame>
        <p:nvGraphicFramePr>
          <p:cNvPr id="23" name="Table 22"/>
          <p:cNvGraphicFramePr>
            <a:graphicFrameLocks noGrp="1"/>
          </p:cNvGraphicFramePr>
          <p:nvPr>
            <p:extLst>
              <p:ext uri="{D42A27DB-BD31-4B8C-83A1-F6EECF244321}">
                <p14:modId xmlns:p14="http://schemas.microsoft.com/office/powerpoint/2010/main" val="2932953056"/>
              </p:ext>
            </p:extLst>
          </p:nvPr>
        </p:nvGraphicFramePr>
        <p:xfrm>
          <a:off x="609600" y="3510976"/>
          <a:ext cx="4429714" cy="1310640"/>
        </p:xfrm>
        <a:graphic>
          <a:graphicData uri="http://schemas.openxmlformats.org/drawingml/2006/table">
            <a:tbl>
              <a:tblPr firstRow="1" bandRow="1">
                <a:tableStyleId>{5940675A-B579-460E-94D1-54222C63F5DA}</a:tableStyleId>
              </a:tblPr>
              <a:tblGrid>
                <a:gridCol w="2328425"/>
                <a:gridCol w="1070849"/>
                <a:gridCol w="1030440"/>
              </a:tblGrid>
              <a:tr h="334814">
                <a:tc rowSpan="2">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200" b="0" dirty="0" smtClean="0"/>
                        <a:t>Red Flow’s</a:t>
                      </a:r>
                    </a:p>
                    <a:p>
                      <a:pPr marL="0" marR="0" indent="0" algn="ctr" defTabSz="457200" rtl="0" eaLnBrk="1" fontAlgn="auto" latinLnBrk="0" hangingPunct="1">
                        <a:lnSpc>
                          <a:spcPct val="100000"/>
                        </a:lnSpc>
                        <a:spcBef>
                          <a:spcPts val="0"/>
                        </a:spcBef>
                        <a:spcAft>
                          <a:spcPts val="0"/>
                        </a:spcAft>
                        <a:buClrTx/>
                        <a:buSzTx/>
                        <a:buFontTx/>
                        <a:buNone/>
                        <a:tabLst/>
                        <a:defRPr/>
                      </a:pPr>
                      <a:r>
                        <a:rPr lang="en-US" sz="2200" b="0" dirty="0" smtClean="0"/>
                        <a:t> Per-Link</a:t>
                      </a:r>
                      <a:r>
                        <a:rPr lang="en-US" sz="2200" b="0" baseline="0" dirty="0" smtClean="0"/>
                        <a:t> </a:t>
                      </a:r>
                      <a:r>
                        <a:rPr lang="en-US" sz="2200" b="0" dirty="0" smtClean="0"/>
                        <a:t> State</a:t>
                      </a:r>
                      <a:endParaRPr lang="en-US" sz="2200" b="0" dirty="0"/>
                    </a:p>
                  </a:txBody>
                  <a:tcPr>
                    <a:solidFill>
                      <a:srgbClr val="FF0000"/>
                    </a:solidFill>
                  </a:tcPr>
                </a:tc>
                <a:tc gridSpan="2">
                  <a:txBody>
                    <a:bodyPr/>
                    <a:lstStyle/>
                    <a:p>
                      <a:pPr algn="ctr"/>
                      <a:r>
                        <a:rPr lang="en-US" sz="2200" dirty="0" smtClean="0"/>
                        <a:t>Link</a:t>
                      </a:r>
                      <a:endParaRPr lang="en-US" sz="2200" dirty="0"/>
                    </a:p>
                  </a:txBody>
                  <a:tcPr>
                    <a:solidFill>
                      <a:srgbClr val="FF0000"/>
                    </a:solidFill>
                  </a:tcPr>
                </a:tc>
                <a:tc hMerge="1">
                  <a:txBody>
                    <a:bodyPr/>
                    <a:lstStyle/>
                    <a:p>
                      <a:endParaRPr lang="en-US" sz="1800" dirty="0"/>
                    </a:p>
                  </a:txBody>
                  <a:tcPr>
                    <a:solidFill>
                      <a:srgbClr val="FF0000"/>
                    </a:solidFill>
                  </a:tcPr>
                </a:tc>
              </a:tr>
              <a:tr h="334814">
                <a:tc vMerge="1">
                  <a:txBody>
                    <a:bodyPr/>
                    <a:lstStyle/>
                    <a:p>
                      <a:endParaRPr lang="en-US" sz="1800" b="1" dirty="0"/>
                    </a:p>
                  </a:txBody>
                  <a:tcPr>
                    <a:solidFill>
                      <a:srgbClr val="FF0000"/>
                    </a:solidFill>
                  </a:tcPr>
                </a:tc>
                <a:tc>
                  <a:txBody>
                    <a:bodyPr/>
                    <a:lstStyle/>
                    <a:p>
                      <a:pPr algn="ctr"/>
                      <a:r>
                        <a:rPr lang="en-US" sz="2200" dirty="0" smtClean="0"/>
                        <a:t>1</a:t>
                      </a:r>
                      <a:endParaRPr lang="en-US" sz="2200" dirty="0"/>
                    </a:p>
                  </a:txBody>
                  <a:tcPr>
                    <a:solidFill>
                      <a:srgbClr val="FF0000"/>
                    </a:solidFill>
                  </a:tcPr>
                </a:tc>
                <a:tc>
                  <a:txBody>
                    <a:bodyPr/>
                    <a:lstStyle/>
                    <a:p>
                      <a:pPr algn="ctr"/>
                      <a:r>
                        <a:rPr lang="en-US" sz="2200" baseline="0" dirty="0" smtClean="0"/>
                        <a:t> 2</a:t>
                      </a:r>
                      <a:endParaRPr lang="en-US" sz="2200" dirty="0"/>
                    </a:p>
                  </a:txBody>
                  <a:tcPr>
                    <a:solidFill>
                      <a:srgbClr val="FF0000"/>
                    </a:solidFill>
                  </a:tcPr>
                </a:tc>
              </a:tr>
              <a:tr h="334814">
                <a:tc>
                  <a:txBody>
                    <a:bodyPr/>
                    <a:lstStyle/>
                    <a:p>
                      <a:r>
                        <a:rPr lang="en-US" sz="2200" dirty="0" smtClean="0"/>
                        <a:t>bn.</a:t>
                      </a:r>
                      <a:r>
                        <a:rPr lang="en-US" sz="2200" baseline="0" dirty="0" smtClean="0"/>
                        <a:t> rate (b)</a:t>
                      </a:r>
                      <a:endParaRPr lang="en-US" sz="2200" dirty="0"/>
                    </a:p>
                  </a:txBody>
                  <a:tcPr>
                    <a:solidFill>
                      <a:srgbClr val="FF0000"/>
                    </a:solidFill>
                  </a:tcPr>
                </a:tc>
                <a:tc>
                  <a:txBody>
                    <a:bodyPr/>
                    <a:lstStyle/>
                    <a:p>
                      <a:pPr algn="ctr"/>
                      <a:r>
                        <a:rPr lang="en-US" sz="2400" dirty="0" smtClean="0"/>
                        <a:t>10</a:t>
                      </a:r>
                      <a:endParaRPr lang="en-US" sz="2400" dirty="0"/>
                    </a:p>
                  </a:txBody>
                  <a:tcPr>
                    <a:solidFill>
                      <a:srgbClr val="FF0000"/>
                    </a:solidFill>
                  </a:tcPr>
                </a:tc>
                <a:tc>
                  <a:txBody>
                    <a:bodyPr/>
                    <a:lstStyle/>
                    <a:p>
                      <a:pPr algn="ctr"/>
                      <a:r>
                        <a:rPr lang="en-US" sz="2400" dirty="0" smtClean="0"/>
                        <a:t>∞</a:t>
                      </a:r>
                      <a:endParaRPr lang="en-US" sz="2400" dirty="0"/>
                    </a:p>
                  </a:txBody>
                  <a:tcPr>
                    <a:solidFill>
                      <a:srgbClr val="FF0000"/>
                    </a:solidFill>
                  </a:tcPr>
                </a:tc>
              </a:tr>
            </a:tbl>
          </a:graphicData>
        </a:graphic>
      </p:graphicFrame>
      <p:graphicFrame>
        <p:nvGraphicFramePr>
          <p:cNvPr id="24" name="Table 23"/>
          <p:cNvGraphicFramePr>
            <a:graphicFrameLocks noGrp="1"/>
          </p:cNvGraphicFramePr>
          <p:nvPr>
            <p:extLst>
              <p:ext uri="{D42A27DB-BD31-4B8C-83A1-F6EECF244321}">
                <p14:modId xmlns:p14="http://schemas.microsoft.com/office/powerpoint/2010/main" val="4074798839"/>
              </p:ext>
            </p:extLst>
          </p:nvPr>
        </p:nvGraphicFramePr>
        <p:xfrm>
          <a:off x="6805932" y="5299335"/>
          <a:ext cx="2338068" cy="1188720"/>
        </p:xfrm>
        <a:graphic>
          <a:graphicData uri="http://schemas.openxmlformats.org/drawingml/2006/table">
            <a:tbl>
              <a:tblPr firstRow="1" bandRow="1">
                <a:tableStyleId>{5940675A-B579-460E-94D1-54222C63F5DA}</a:tableStyleId>
              </a:tblPr>
              <a:tblGrid>
                <a:gridCol w="1221018"/>
                <a:gridCol w="1117050"/>
              </a:tblGrid>
              <a:tr h="339614">
                <a:tc gridSpan="2">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000" dirty="0" smtClean="0"/>
                        <a:t>Link 2’s State</a:t>
                      </a:r>
                      <a:endParaRPr lang="en-US" sz="2000" dirty="0"/>
                    </a:p>
                  </a:txBody>
                  <a:tcPr>
                    <a:solidFill>
                      <a:schemeClr val="bg1"/>
                    </a:solidFill>
                  </a:tcPr>
                </a:tc>
                <a:tc hMerge="1">
                  <a:txBody>
                    <a:bodyPr/>
                    <a:lstStyle/>
                    <a:p>
                      <a:pPr algn="ctr"/>
                      <a:endParaRPr lang="en-US" sz="1800" dirty="0"/>
                    </a:p>
                  </a:txBody>
                  <a:tcPr>
                    <a:noFill/>
                  </a:tcPr>
                </a:tc>
              </a:tr>
              <a:tr h="339614">
                <a:tc>
                  <a:txBody>
                    <a:bodyPr/>
                    <a:lstStyle/>
                    <a:p>
                      <a:r>
                        <a:rPr lang="en-US" sz="2000" b="0" dirty="0" err="1" smtClean="0"/>
                        <a:t>NumB</a:t>
                      </a:r>
                      <a:endParaRPr lang="en-US" sz="2000" b="0" dirty="0"/>
                    </a:p>
                  </a:txBody>
                  <a:tcPr>
                    <a:solidFill>
                      <a:schemeClr val="bg1"/>
                    </a:solidFill>
                  </a:tcPr>
                </a:tc>
                <a:tc>
                  <a:txBody>
                    <a:bodyPr/>
                    <a:lstStyle/>
                    <a:p>
                      <a:pPr algn="ctr"/>
                      <a:r>
                        <a:rPr lang="en-US" sz="2000" b="0" dirty="0" smtClean="0"/>
                        <a:t>0</a:t>
                      </a:r>
                      <a:endParaRPr lang="en-US" sz="2000" b="0" dirty="0"/>
                    </a:p>
                  </a:txBody>
                  <a:tcPr>
                    <a:solidFill>
                      <a:schemeClr val="bg1"/>
                    </a:solidFill>
                  </a:tcPr>
                </a:tc>
              </a:tr>
              <a:tr h="339614">
                <a:tc>
                  <a:txBody>
                    <a:bodyPr/>
                    <a:lstStyle/>
                    <a:p>
                      <a:r>
                        <a:rPr lang="en-US" sz="2000" dirty="0" err="1" smtClean="0"/>
                        <a:t>SumE</a:t>
                      </a:r>
                      <a:endParaRPr lang="en-US" sz="2000" dirty="0"/>
                    </a:p>
                  </a:txBody>
                  <a:tcPr>
                    <a:solidFill>
                      <a:schemeClr val="bg1"/>
                    </a:solidFill>
                  </a:tcPr>
                </a:tc>
                <a:tc>
                  <a:txBody>
                    <a:bodyPr/>
                    <a:lstStyle/>
                    <a:p>
                      <a:pPr algn="ctr"/>
                      <a:r>
                        <a:rPr lang="en-US" sz="2000" dirty="0" smtClean="0"/>
                        <a:t>0</a:t>
                      </a:r>
                      <a:endParaRPr lang="en-US" sz="2000" dirty="0"/>
                    </a:p>
                  </a:txBody>
                  <a:tcPr>
                    <a:solidFill>
                      <a:schemeClr val="bg1"/>
                    </a:solidFill>
                  </a:tcPr>
                </a:tc>
              </a:tr>
            </a:tbl>
          </a:graphicData>
        </a:graphic>
      </p:graphicFrame>
      <p:graphicFrame>
        <p:nvGraphicFramePr>
          <p:cNvPr id="25" name="Table 24"/>
          <p:cNvGraphicFramePr>
            <a:graphicFrameLocks noGrp="1"/>
          </p:cNvGraphicFramePr>
          <p:nvPr>
            <p:extLst>
              <p:ext uri="{D42A27DB-BD31-4B8C-83A1-F6EECF244321}">
                <p14:modId xmlns:p14="http://schemas.microsoft.com/office/powerpoint/2010/main" val="2407476652"/>
              </p:ext>
            </p:extLst>
          </p:nvPr>
        </p:nvGraphicFramePr>
        <p:xfrm>
          <a:off x="6814937" y="5287839"/>
          <a:ext cx="2338068" cy="1188720"/>
        </p:xfrm>
        <a:graphic>
          <a:graphicData uri="http://schemas.openxmlformats.org/drawingml/2006/table">
            <a:tbl>
              <a:tblPr firstRow="1" bandRow="1">
                <a:tableStyleId>{5940675A-B579-460E-94D1-54222C63F5DA}</a:tableStyleId>
              </a:tblPr>
              <a:tblGrid>
                <a:gridCol w="1221018"/>
                <a:gridCol w="1117050"/>
              </a:tblGrid>
              <a:tr h="339614">
                <a:tc gridSpan="2">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000" dirty="0" smtClean="0"/>
                        <a:t>Link 2’s State</a:t>
                      </a:r>
                      <a:endParaRPr lang="en-US" sz="2000" dirty="0"/>
                    </a:p>
                  </a:txBody>
                  <a:tcPr>
                    <a:solidFill>
                      <a:schemeClr val="bg1"/>
                    </a:solidFill>
                  </a:tcPr>
                </a:tc>
                <a:tc hMerge="1">
                  <a:txBody>
                    <a:bodyPr/>
                    <a:lstStyle/>
                    <a:p>
                      <a:pPr algn="ctr"/>
                      <a:endParaRPr lang="en-US" sz="1800" dirty="0"/>
                    </a:p>
                  </a:txBody>
                  <a:tcPr>
                    <a:noFill/>
                  </a:tcPr>
                </a:tc>
              </a:tr>
              <a:tr h="339614">
                <a:tc>
                  <a:txBody>
                    <a:bodyPr/>
                    <a:lstStyle/>
                    <a:p>
                      <a:r>
                        <a:rPr lang="en-US" sz="2000" b="0" dirty="0" err="1" smtClean="0"/>
                        <a:t>NumB</a:t>
                      </a:r>
                      <a:endParaRPr lang="en-US" sz="2000" b="0" dirty="0"/>
                    </a:p>
                  </a:txBody>
                  <a:tcPr>
                    <a:solidFill>
                      <a:schemeClr val="bg1"/>
                    </a:solidFill>
                  </a:tcPr>
                </a:tc>
                <a:tc>
                  <a:txBody>
                    <a:bodyPr/>
                    <a:lstStyle/>
                    <a:p>
                      <a:pPr algn="ctr"/>
                      <a:r>
                        <a:rPr lang="en-US" sz="2000" b="0" dirty="0" smtClean="0"/>
                        <a:t>1</a:t>
                      </a:r>
                      <a:endParaRPr lang="en-US" sz="2000" b="0" dirty="0"/>
                    </a:p>
                  </a:txBody>
                  <a:tcPr>
                    <a:solidFill>
                      <a:schemeClr val="bg1"/>
                    </a:solidFill>
                  </a:tcPr>
                </a:tc>
              </a:tr>
              <a:tr h="339614">
                <a:tc>
                  <a:txBody>
                    <a:bodyPr/>
                    <a:lstStyle/>
                    <a:p>
                      <a:r>
                        <a:rPr lang="en-US" sz="2000" dirty="0" err="1" smtClean="0"/>
                        <a:t>SumE</a:t>
                      </a:r>
                      <a:endParaRPr lang="en-US" sz="2000" dirty="0"/>
                    </a:p>
                  </a:txBody>
                  <a:tcPr>
                    <a:solidFill>
                      <a:schemeClr val="bg1"/>
                    </a:solidFill>
                  </a:tcPr>
                </a:tc>
                <a:tc>
                  <a:txBody>
                    <a:bodyPr/>
                    <a:lstStyle/>
                    <a:p>
                      <a:pPr algn="ctr"/>
                      <a:r>
                        <a:rPr lang="en-US" sz="2000" dirty="0" smtClean="0"/>
                        <a:t>0</a:t>
                      </a:r>
                      <a:endParaRPr lang="en-US" sz="2000" dirty="0"/>
                    </a:p>
                  </a:txBody>
                  <a:tcPr>
                    <a:solidFill>
                      <a:schemeClr val="bg1"/>
                    </a:solidFill>
                  </a:tcPr>
                </a:tc>
              </a:tr>
            </a:tbl>
          </a:graphicData>
        </a:graphic>
      </p:graphicFrame>
      <p:sp>
        <p:nvSpPr>
          <p:cNvPr id="3" name="Slide Number Placeholder 2"/>
          <p:cNvSpPr>
            <a:spLocks noGrp="1"/>
          </p:cNvSpPr>
          <p:nvPr>
            <p:ph type="sldNum" sz="quarter" idx="12"/>
          </p:nvPr>
        </p:nvSpPr>
        <p:spPr/>
        <p:txBody>
          <a:bodyPr/>
          <a:lstStyle/>
          <a:p>
            <a:fld id="{EB2BD899-86B4-7643-ABF1-A18C83D3D071}" type="slidenum">
              <a:rPr lang="en-US" smtClean="0"/>
              <a:t>17</a:t>
            </a:fld>
            <a:endParaRPr lang="en-US"/>
          </a:p>
        </p:txBody>
      </p:sp>
    </p:spTree>
    <p:extLst>
      <p:ext uri="{BB962C8B-B14F-4D97-AF65-F5344CB8AC3E}">
        <p14:creationId xmlns:p14="http://schemas.microsoft.com/office/powerpoint/2010/main" val="363333626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3.96803E-6 -4.3257E-7 L 0.35476 0.00023 " pathEditMode="relative" rAng="0" ptsTypes="AA">
                                      <p:cBhvr>
                                        <p:cTn id="6" dur="500" fill="hold"/>
                                        <p:tgtEl>
                                          <p:spTgt spid="23"/>
                                        </p:tgtEl>
                                        <p:attrNameLst>
                                          <p:attrName>ppt_x</p:attrName>
                                          <p:attrName>ppt_y</p:attrName>
                                        </p:attrNameLst>
                                      </p:cBhvr>
                                      <p:rCtr x="17738" y="0"/>
                                    </p:animMotion>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3" name="Table 22"/>
          <p:cNvGraphicFramePr>
            <a:graphicFrameLocks noGrp="1"/>
          </p:cNvGraphicFramePr>
          <p:nvPr>
            <p:extLst>
              <p:ext uri="{D42A27DB-BD31-4B8C-83A1-F6EECF244321}">
                <p14:modId xmlns:p14="http://schemas.microsoft.com/office/powerpoint/2010/main" val="1718252051"/>
              </p:ext>
            </p:extLst>
          </p:nvPr>
        </p:nvGraphicFramePr>
        <p:xfrm>
          <a:off x="3907503" y="3461854"/>
          <a:ext cx="4429714" cy="1310640"/>
        </p:xfrm>
        <a:graphic>
          <a:graphicData uri="http://schemas.openxmlformats.org/drawingml/2006/table">
            <a:tbl>
              <a:tblPr firstRow="1" bandRow="1">
                <a:tableStyleId>{5940675A-B579-460E-94D1-54222C63F5DA}</a:tableStyleId>
              </a:tblPr>
              <a:tblGrid>
                <a:gridCol w="2328425"/>
                <a:gridCol w="1070849"/>
                <a:gridCol w="1030440"/>
              </a:tblGrid>
              <a:tr h="334814">
                <a:tc rowSpan="2">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200" b="0" dirty="0" smtClean="0"/>
                        <a:t>Red Flow’s</a:t>
                      </a:r>
                    </a:p>
                    <a:p>
                      <a:pPr marL="0" marR="0" indent="0" algn="ctr" defTabSz="457200" rtl="0" eaLnBrk="1" fontAlgn="auto" latinLnBrk="0" hangingPunct="1">
                        <a:lnSpc>
                          <a:spcPct val="100000"/>
                        </a:lnSpc>
                        <a:spcBef>
                          <a:spcPts val="0"/>
                        </a:spcBef>
                        <a:spcAft>
                          <a:spcPts val="0"/>
                        </a:spcAft>
                        <a:buClrTx/>
                        <a:buSzTx/>
                        <a:buFontTx/>
                        <a:buNone/>
                        <a:tabLst/>
                        <a:defRPr/>
                      </a:pPr>
                      <a:r>
                        <a:rPr lang="en-US" sz="2200" b="0" dirty="0" smtClean="0"/>
                        <a:t> Per-Link</a:t>
                      </a:r>
                      <a:r>
                        <a:rPr lang="en-US" sz="2200" b="0" baseline="0" dirty="0" smtClean="0"/>
                        <a:t> </a:t>
                      </a:r>
                      <a:r>
                        <a:rPr lang="en-US" sz="2200" b="0" dirty="0" smtClean="0"/>
                        <a:t> State</a:t>
                      </a:r>
                      <a:endParaRPr lang="en-US" sz="2200" b="0" dirty="0"/>
                    </a:p>
                  </a:txBody>
                  <a:tcPr>
                    <a:solidFill>
                      <a:srgbClr val="FF0000"/>
                    </a:solidFill>
                  </a:tcPr>
                </a:tc>
                <a:tc gridSpan="2">
                  <a:txBody>
                    <a:bodyPr/>
                    <a:lstStyle/>
                    <a:p>
                      <a:pPr algn="ctr"/>
                      <a:r>
                        <a:rPr lang="en-US" sz="2200" dirty="0" smtClean="0"/>
                        <a:t>Link</a:t>
                      </a:r>
                      <a:endParaRPr lang="en-US" sz="2200" dirty="0"/>
                    </a:p>
                  </a:txBody>
                  <a:tcPr>
                    <a:solidFill>
                      <a:srgbClr val="FF0000"/>
                    </a:solidFill>
                  </a:tcPr>
                </a:tc>
                <a:tc hMerge="1">
                  <a:txBody>
                    <a:bodyPr/>
                    <a:lstStyle/>
                    <a:p>
                      <a:endParaRPr lang="en-US" sz="1800" dirty="0"/>
                    </a:p>
                  </a:txBody>
                  <a:tcPr>
                    <a:solidFill>
                      <a:srgbClr val="FF0000"/>
                    </a:solidFill>
                  </a:tcPr>
                </a:tc>
              </a:tr>
              <a:tr h="334814">
                <a:tc vMerge="1">
                  <a:txBody>
                    <a:bodyPr/>
                    <a:lstStyle/>
                    <a:p>
                      <a:endParaRPr lang="en-US" sz="1800" b="1" dirty="0"/>
                    </a:p>
                  </a:txBody>
                  <a:tcPr>
                    <a:solidFill>
                      <a:srgbClr val="FF0000"/>
                    </a:solidFill>
                  </a:tcPr>
                </a:tc>
                <a:tc>
                  <a:txBody>
                    <a:bodyPr/>
                    <a:lstStyle/>
                    <a:p>
                      <a:pPr algn="ctr"/>
                      <a:r>
                        <a:rPr lang="en-US" sz="2200" dirty="0" smtClean="0"/>
                        <a:t>1</a:t>
                      </a:r>
                      <a:endParaRPr lang="en-US" sz="2200" dirty="0"/>
                    </a:p>
                  </a:txBody>
                  <a:tcPr>
                    <a:solidFill>
                      <a:srgbClr val="FF0000"/>
                    </a:solidFill>
                  </a:tcPr>
                </a:tc>
                <a:tc>
                  <a:txBody>
                    <a:bodyPr/>
                    <a:lstStyle/>
                    <a:p>
                      <a:pPr algn="ctr"/>
                      <a:r>
                        <a:rPr lang="en-US" sz="2200" baseline="0" dirty="0" smtClean="0"/>
                        <a:t> 2</a:t>
                      </a:r>
                      <a:endParaRPr lang="en-US" sz="2200" dirty="0"/>
                    </a:p>
                  </a:txBody>
                  <a:tcPr>
                    <a:solidFill>
                      <a:srgbClr val="FF0000"/>
                    </a:solidFill>
                  </a:tcPr>
                </a:tc>
              </a:tr>
              <a:tr h="334814">
                <a:tc>
                  <a:txBody>
                    <a:bodyPr/>
                    <a:lstStyle/>
                    <a:p>
                      <a:r>
                        <a:rPr lang="en-US" sz="2200" dirty="0" smtClean="0"/>
                        <a:t>bn.</a:t>
                      </a:r>
                      <a:r>
                        <a:rPr lang="en-US" sz="2200" baseline="0" dirty="0" smtClean="0"/>
                        <a:t> rate (b)</a:t>
                      </a:r>
                      <a:endParaRPr lang="en-US" sz="2200" dirty="0"/>
                    </a:p>
                  </a:txBody>
                  <a:tcPr>
                    <a:solidFill>
                      <a:srgbClr val="FF0000"/>
                    </a:solidFill>
                  </a:tcPr>
                </a:tc>
                <a:tc>
                  <a:txBody>
                    <a:bodyPr/>
                    <a:lstStyle/>
                    <a:p>
                      <a:pPr algn="ctr"/>
                      <a:r>
                        <a:rPr lang="en-US" sz="2400" dirty="0" smtClean="0"/>
                        <a:t>10</a:t>
                      </a:r>
                      <a:endParaRPr lang="en-US" sz="2400" dirty="0"/>
                    </a:p>
                  </a:txBody>
                  <a:tcPr>
                    <a:solidFill>
                      <a:srgbClr val="FF0000"/>
                    </a:solidFill>
                  </a:tcPr>
                </a:tc>
                <a:tc>
                  <a:txBody>
                    <a:bodyPr/>
                    <a:lstStyle/>
                    <a:p>
                      <a:pPr algn="ctr"/>
                      <a:r>
                        <a:rPr lang="en-US" sz="2400" dirty="0" smtClean="0"/>
                        <a:t>∞</a:t>
                      </a:r>
                      <a:endParaRPr lang="en-US" sz="2400" dirty="0"/>
                    </a:p>
                  </a:txBody>
                  <a:tcPr>
                    <a:solidFill>
                      <a:srgbClr val="FF0000"/>
                    </a:solidFill>
                  </a:tcPr>
                </a:tc>
              </a:tr>
            </a:tbl>
          </a:graphicData>
        </a:graphic>
      </p:graphicFrame>
      <p:sp>
        <p:nvSpPr>
          <p:cNvPr id="2" name="Title 1"/>
          <p:cNvSpPr>
            <a:spLocks noGrp="1"/>
          </p:cNvSpPr>
          <p:nvPr>
            <p:ph type="title"/>
          </p:nvPr>
        </p:nvSpPr>
        <p:spPr/>
        <p:txBody>
          <a:bodyPr/>
          <a:lstStyle/>
          <a:p>
            <a:r>
              <a:rPr lang="en-US" dirty="0"/>
              <a:t>The </a:t>
            </a:r>
            <a:r>
              <a:rPr lang="en-US" dirty="0" smtClean="0"/>
              <a:t>n-</a:t>
            </a:r>
            <a:r>
              <a:rPr lang="en-US" dirty="0"/>
              <a:t>PERC Algorithm</a:t>
            </a:r>
          </a:p>
        </p:txBody>
      </p:sp>
      <p:grpSp>
        <p:nvGrpSpPr>
          <p:cNvPr id="4" name="Group 3"/>
          <p:cNvGrpSpPr/>
          <p:nvPr/>
        </p:nvGrpSpPr>
        <p:grpSpPr>
          <a:xfrm>
            <a:off x="2507547" y="5405840"/>
            <a:ext cx="3968116" cy="1440645"/>
            <a:chOff x="5235150" y="4089372"/>
            <a:chExt cx="3968116" cy="1440645"/>
          </a:xfrm>
        </p:grpSpPr>
        <p:grpSp>
          <p:nvGrpSpPr>
            <p:cNvPr id="5" name="Group 4"/>
            <p:cNvGrpSpPr/>
            <p:nvPr/>
          </p:nvGrpSpPr>
          <p:grpSpPr>
            <a:xfrm>
              <a:off x="5235150" y="4122032"/>
              <a:ext cx="3968116" cy="1407985"/>
              <a:chOff x="5235150" y="4122032"/>
              <a:chExt cx="3968116" cy="1407985"/>
            </a:xfrm>
          </p:grpSpPr>
          <p:sp>
            <p:nvSpPr>
              <p:cNvPr id="7" name="TextBox 6"/>
              <p:cNvSpPr txBox="1"/>
              <p:nvPr/>
            </p:nvSpPr>
            <p:spPr>
              <a:xfrm>
                <a:off x="6909855" y="4122032"/>
                <a:ext cx="2019226" cy="1169551"/>
              </a:xfrm>
              <a:prstGeom prst="rect">
                <a:avLst/>
              </a:prstGeom>
              <a:noFill/>
            </p:spPr>
            <p:txBody>
              <a:bodyPr wrap="square" rtlCol="0">
                <a:spAutoFit/>
              </a:bodyPr>
              <a:lstStyle/>
              <a:p>
                <a:pPr algn="ctr">
                  <a:lnSpc>
                    <a:spcPct val="150000"/>
                  </a:lnSpc>
                </a:pPr>
                <a:r>
                  <a:rPr lang="en-US" sz="2400" dirty="0" smtClean="0">
                    <a:solidFill>
                      <a:srgbClr val="000000"/>
                    </a:solidFill>
                  </a:rPr>
                  <a:t>Link 2</a:t>
                </a:r>
              </a:p>
              <a:p>
                <a:pPr algn="ctr">
                  <a:lnSpc>
                    <a:spcPct val="150000"/>
                  </a:lnSpc>
                </a:pPr>
                <a:r>
                  <a:rPr lang="en-US" sz="2400" i="1" dirty="0" smtClean="0">
                    <a:solidFill>
                      <a:srgbClr val="000000"/>
                    </a:solidFill>
                  </a:rPr>
                  <a:t>1 G</a:t>
                </a:r>
                <a:endParaRPr lang="en-US" sz="2400" i="1" dirty="0">
                  <a:solidFill>
                    <a:srgbClr val="000000"/>
                  </a:solidFill>
                </a:endParaRPr>
              </a:p>
            </p:txBody>
          </p:sp>
          <p:pic>
            <p:nvPicPr>
              <p:cNvPr id="8" name="Picture 7" descr="1280px-Router.sv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35150" y="4551297"/>
                <a:ext cx="714341" cy="606205"/>
              </a:xfrm>
              <a:prstGeom prst="rect">
                <a:avLst/>
              </a:prstGeom>
            </p:spPr>
          </p:pic>
          <p:grpSp>
            <p:nvGrpSpPr>
              <p:cNvPr id="9" name="Group 8"/>
              <p:cNvGrpSpPr/>
              <p:nvPr/>
            </p:nvGrpSpPr>
            <p:grpSpPr>
              <a:xfrm>
                <a:off x="6846863" y="4551294"/>
                <a:ext cx="1642062" cy="606205"/>
                <a:chOff x="285055" y="3487828"/>
                <a:chExt cx="1559083" cy="488359"/>
              </a:xfrm>
            </p:grpSpPr>
            <p:cxnSp>
              <p:nvCxnSpPr>
                <p:cNvPr id="16" name="Straight Arrow Connector 15"/>
                <p:cNvCxnSpPr/>
                <p:nvPr/>
              </p:nvCxnSpPr>
              <p:spPr>
                <a:xfrm>
                  <a:off x="833966" y="3732008"/>
                  <a:ext cx="1010172" cy="0"/>
                </a:xfrm>
                <a:prstGeom prst="straightConnector1">
                  <a:avLst/>
                </a:prstGeom>
                <a:ln w="38100" cmpd="sng">
                  <a:solidFill>
                    <a:srgbClr val="215968"/>
                  </a:solidFill>
                  <a:tailEnd type="none"/>
                </a:ln>
              </p:spPr>
              <p:style>
                <a:lnRef idx="3">
                  <a:schemeClr val="dk1"/>
                </a:lnRef>
                <a:fillRef idx="0">
                  <a:schemeClr val="dk1"/>
                </a:fillRef>
                <a:effectRef idx="2">
                  <a:schemeClr val="dk1"/>
                </a:effectRef>
                <a:fontRef idx="minor">
                  <a:schemeClr val="tx1"/>
                </a:fontRef>
              </p:style>
            </p:cxnSp>
            <p:pic>
              <p:nvPicPr>
                <p:cNvPr id="17" name="Picture 16" descr="1280px-Router.sv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5055" y="3487828"/>
                  <a:ext cx="678243" cy="488359"/>
                </a:xfrm>
                <a:prstGeom prst="rect">
                  <a:avLst/>
                </a:prstGeom>
              </p:spPr>
            </p:pic>
          </p:grpSp>
          <p:pic>
            <p:nvPicPr>
              <p:cNvPr id="10" name="Picture 9" descr="1280px-Router.sv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88925" y="4540643"/>
                <a:ext cx="714341" cy="606205"/>
              </a:xfrm>
              <a:prstGeom prst="rect">
                <a:avLst/>
              </a:prstGeom>
            </p:spPr>
          </p:pic>
          <p:cxnSp>
            <p:nvCxnSpPr>
              <p:cNvPr id="11" name="Straight Arrow Connector 10"/>
              <p:cNvCxnSpPr/>
              <p:nvPr/>
            </p:nvCxnSpPr>
            <p:spPr>
              <a:xfrm>
                <a:off x="5880835" y="4845758"/>
                <a:ext cx="1063936" cy="0"/>
              </a:xfrm>
              <a:prstGeom prst="straightConnector1">
                <a:avLst/>
              </a:prstGeom>
              <a:ln w="38100" cmpd="sng">
                <a:solidFill>
                  <a:schemeClr val="bg1">
                    <a:lumMod val="50000"/>
                  </a:schemeClr>
                </a:solidFill>
                <a:tailEnd type="none"/>
              </a:ln>
            </p:spPr>
            <p:style>
              <a:lnRef idx="3">
                <a:schemeClr val="dk1"/>
              </a:lnRef>
              <a:fillRef idx="0">
                <a:schemeClr val="dk1"/>
              </a:fillRef>
              <a:effectRef idx="2">
                <a:schemeClr val="dk1"/>
              </a:effectRef>
              <a:fontRef idx="minor">
                <a:schemeClr val="tx1"/>
              </a:fontRef>
            </p:style>
          </p:cxnSp>
          <p:sp>
            <p:nvSpPr>
              <p:cNvPr id="12" name="Freeform 11"/>
              <p:cNvSpPr/>
              <p:nvPr/>
            </p:nvSpPr>
            <p:spPr>
              <a:xfrm>
                <a:off x="5600481" y="4861372"/>
                <a:ext cx="3364099" cy="634960"/>
              </a:xfrm>
              <a:custGeom>
                <a:avLst/>
                <a:gdLst>
                  <a:gd name="connsiteX0" fmla="*/ 0 w 3364099"/>
                  <a:gd name="connsiteY0" fmla="*/ 634960 h 634960"/>
                  <a:gd name="connsiteX1" fmla="*/ 137310 w 3364099"/>
                  <a:gd name="connsiteY1" fmla="*/ 0 h 634960"/>
                  <a:gd name="connsiteX2" fmla="*/ 3278280 w 3364099"/>
                  <a:gd name="connsiteY2" fmla="*/ 51483 h 634960"/>
                  <a:gd name="connsiteX3" fmla="*/ 3364099 w 3364099"/>
                  <a:gd name="connsiteY3" fmla="*/ 617799 h 634960"/>
                </a:gdLst>
                <a:ahLst/>
                <a:cxnLst>
                  <a:cxn ang="0">
                    <a:pos x="connsiteX0" y="connsiteY0"/>
                  </a:cxn>
                  <a:cxn ang="0">
                    <a:pos x="connsiteX1" y="connsiteY1"/>
                  </a:cxn>
                  <a:cxn ang="0">
                    <a:pos x="connsiteX2" y="connsiteY2"/>
                  </a:cxn>
                  <a:cxn ang="0">
                    <a:pos x="connsiteX3" y="connsiteY3"/>
                  </a:cxn>
                </a:cxnLst>
                <a:rect l="l" t="t" r="r" b="b"/>
                <a:pathLst>
                  <a:path w="3364099" h="634960">
                    <a:moveTo>
                      <a:pt x="0" y="634960"/>
                    </a:moveTo>
                    <a:lnTo>
                      <a:pt x="137310" y="0"/>
                    </a:lnTo>
                    <a:lnTo>
                      <a:pt x="3278280" y="51483"/>
                    </a:lnTo>
                    <a:lnTo>
                      <a:pt x="3364099" y="617799"/>
                    </a:lnTo>
                  </a:path>
                </a:pathLst>
              </a:custGeom>
              <a:ln w="57150" cmpd="sng">
                <a:solidFill>
                  <a:srgbClr val="FF0000"/>
                </a:solidFill>
                <a:headEnd type="none"/>
                <a:tailEnd type="triangle"/>
              </a:ln>
              <a:effectLst>
                <a:outerShdw blurRad="40000" dist="20000" dir="5400000"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3" name="Freeform 12"/>
              <p:cNvSpPr/>
              <p:nvPr/>
            </p:nvSpPr>
            <p:spPr>
              <a:xfrm rot="10800000" flipH="1">
                <a:off x="5684790" y="4315572"/>
                <a:ext cx="1732736" cy="463349"/>
              </a:xfrm>
              <a:custGeom>
                <a:avLst/>
                <a:gdLst>
                  <a:gd name="connsiteX0" fmla="*/ 0 w 1493248"/>
                  <a:gd name="connsiteY0" fmla="*/ 446188 h 463349"/>
                  <a:gd name="connsiteX1" fmla="*/ 68655 w 1493248"/>
                  <a:gd name="connsiteY1" fmla="*/ 0 h 463349"/>
                  <a:gd name="connsiteX2" fmla="*/ 1458921 w 1493248"/>
                  <a:gd name="connsiteY2" fmla="*/ 0 h 463349"/>
                  <a:gd name="connsiteX3" fmla="*/ 1493248 w 1493248"/>
                  <a:gd name="connsiteY3" fmla="*/ 463349 h 463349"/>
                </a:gdLst>
                <a:ahLst/>
                <a:cxnLst>
                  <a:cxn ang="0">
                    <a:pos x="connsiteX0" y="connsiteY0"/>
                  </a:cxn>
                  <a:cxn ang="0">
                    <a:pos x="connsiteX1" y="connsiteY1"/>
                  </a:cxn>
                  <a:cxn ang="0">
                    <a:pos x="connsiteX2" y="connsiteY2"/>
                  </a:cxn>
                  <a:cxn ang="0">
                    <a:pos x="connsiteX3" y="connsiteY3"/>
                  </a:cxn>
                </a:cxnLst>
                <a:rect l="l" t="t" r="r" b="b"/>
                <a:pathLst>
                  <a:path w="1493248" h="463349">
                    <a:moveTo>
                      <a:pt x="0" y="446188"/>
                    </a:moveTo>
                    <a:lnTo>
                      <a:pt x="68655" y="0"/>
                    </a:lnTo>
                    <a:lnTo>
                      <a:pt x="1458921" y="0"/>
                    </a:lnTo>
                    <a:lnTo>
                      <a:pt x="1493248" y="463349"/>
                    </a:lnTo>
                  </a:path>
                </a:pathLst>
              </a:custGeom>
              <a:ln w="57150" cmpd="sng">
                <a:solidFill>
                  <a:srgbClr val="0000FF"/>
                </a:solidFill>
                <a:headEnd type="none"/>
                <a:tailEnd type="triangle"/>
              </a:ln>
              <a:effectLst>
                <a:outerShdw blurRad="40000" dist="20000" dir="5400000"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4" name="TextBox 13"/>
              <p:cNvSpPr txBox="1"/>
              <p:nvPr/>
            </p:nvSpPr>
            <p:spPr>
              <a:xfrm>
                <a:off x="8488925" y="5068352"/>
                <a:ext cx="372518" cy="461665"/>
              </a:xfrm>
              <a:prstGeom prst="rect">
                <a:avLst/>
              </a:prstGeom>
              <a:noFill/>
            </p:spPr>
            <p:txBody>
              <a:bodyPr wrap="none" rtlCol="0">
                <a:spAutoFit/>
              </a:bodyPr>
              <a:lstStyle/>
              <a:p>
                <a:r>
                  <a:rPr lang="en-US" sz="2400" b="1" dirty="0">
                    <a:solidFill>
                      <a:srgbClr val="FF0000"/>
                    </a:solidFill>
                    <a:latin typeface="Comic Sans MS"/>
                    <a:cs typeface="Comic Sans MS"/>
                  </a:rPr>
                  <a:t>1</a:t>
                </a:r>
              </a:p>
            </p:txBody>
          </p:sp>
          <p:sp>
            <p:nvSpPr>
              <p:cNvPr id="15" name="TextBox 14"/>
              <p:cNvSpPr txBox="1"/>
              <p:nvPr/>
            </p:nvSpPr>
            <p:spPr>
              <a:xfrm>
                <a:off x="6976199" y="4276296"/>
                <a:ext cx="372518" cy="461665"/>
              </a:xfrm>
              <a:prstGeom prst="rect">
                <a:avLst/>
              </a:prstGeom>
              <a:noFill/>
            </p:spPr>
            <p:txBody>
              <a:bodyPr wrap="none" rtlCol="0">
                <a:spAutoFit/>
              </a:bodyPr>
              <a:lstStyle/>
              <a:p>
                <a:r>
                  <a:rPr lang="en-US" sz="2400" b="1" dirty="0">
                    <a:solidFill>
                      <a:srgbClr val="0000FF"/>
                    </a:solidFill>
                    <a:latin typeface="Comic Sans MS"/>
                    <a:cs typeface="Comic Sans MS"/>
                  </a:rPr>
                  <a:t>9</a:t>
                </a:r>
              </a:p>
            </p:txBody>
          </p:sp>
        </p:grpSp>
        <p:sp>
          <p:nvSpPr>
            <p:cNvPr id="6" name="TextBox 5"/>
            <p:cNvSpPr txBox="1"/>
            <p:nvPr/>
          </p:nvSpPr>
          <p:spPr>
            <a:xfrm>
              <a:off x="5312759" y="4089372"/>
              <a:ext cx="2019226" cy="1169551"/>
            </a:xfrm>
            <a:prstGeom prst="rect">
              <a:avLst/>
            </a:prstGeom>
            <a:noFill/>
          </p:spPr>
          <p:txBody>
            <a:bodyPr wrap="square" rtlCol="0">
              <a:spAutoFit/>
            </a:bodyPr>
            <a:lstStyle/>
            <a:p>
              <a:pPr algn="ctr">
                <a:lnSpc>
                  <a:spcPct val="150000"/>
                </a:lnSpc>
              </a:pPr>
              <a:r>
                <a:rPr lang="en-US" sz="2400" dirty="0" smtClean="0"/>
                <a:t>Link </a:t>
              </a:r>
              <a:r>
                <a:rPr lang="en-US" sz="2400" dirty="0"/>
                <a:t>1</a:t>
              </a:r>
              <a:endParaRPr lang="en-US" sz="2400" dirty="0" smtClean="0"/>
            </a:p>
            <a:p>
              <a:pPr algn="ctr">
                <a:lnSpc>
                  <a:spcPct val="150000"/>
                </a:lnSpc>
              </a:pPr>
              <a:r>
                <a:rPr lang="en-US" sz="2400" i="1" dirty="0" smtClean="0"/>
                <a:t>10 G</a:t>
              </a:r>
              <a:endParaRPr lang="en-US" sz="2400" i="1" dirty="0"/>
            </a:p>
          </p:txBody>
        </p:sp>
      </p:grpSp>
      <p:graphicFrame>
        <p:nvGraphicFramePr>
          <p:cNvPr id="18" name="Table 17"/>
          <p:cNvGraphicFramePr>
            <a:graphicFrameLocks noGrp="1"/>
          </p:cNvGraphicFramePr>
          <p:nvPr>
            <p:extLst>
              <p:ext uri="{D42A27DB-BD31-4B8C-83A1-F6EECF244321}">
                <p14:modId xmlns:p14="http://schemas.microsoft.com/office/powerpoint/2010/main" val="3248915065"/>
              </p:ext>
            </p:extLst>
          </p:nvPr>
        </p:nvGraphicFramePr>
        <p:xfrm>
          <a:off x="3918983" y="3452863"/>
          <a:ext cx="4429714" cy="1767840"/>
        </p:xfrm>
        <a:graphic>
          <a:graphicData uri="http://schemas.openxmlformats.org/drawingml/2006/table">
            <a:tbl>
              <a:tblPr firstRow="1" bandRow="1">
                <a:tableStyleId>{5940675A-B579-460E-94D1-54222C63F5DA}</a:tableStyleId>
              </a:tblPr>
              <a:tblGrid>
                <a:gridCol w="2328425"/>
                <a:gridCol w="1070849"/>
                <a:gridCol w="1030440"/>
              </a:tblGrid>
              <a:tr h="334814">
                <a:tc rowSpan="2">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200" b="0" dirty="0" smtClean="0"/>
                        <a:t>Red Flow’s</a:t>
                      </a:r>
                    </a:p>
                    <a:p>
                      <a:pPr marL="0" marR="0" indent="0" algn="ctr" defTabSz="457200" rtl="0" eaLnBrk="1" fontAlgn="auto" latinLnBrk="0" hangingPunct="1">
                        <a:lnSpc>
                          <a:spcPct val="100000"/>
                        </a:lnSpc>
                        <a:spcBef>
                          <a:spcPts val="0"/>
                        </a:spcBef>
                        <a:spcAft>
                          <a:spcPts val="0"/>
                        </a:spcAft>
                        <a:buClrTx/>
                        <a:buSzTx/>
                        <a:buFontTx/>
                        <a:buNone/>
                        <a:tabLst/>
                        <a:defRPr/>
                      </a:pPr>
                      <a:r>
                        <a:rPr lang="en-US" sz="2200" b="0" dirty="0" smtClean="0"/>
                        <a:t> Per-Link</a:t>
                      </a:r>
                      <a:r>
                        <a:rPr lang="en-US" sz="2200" b="0" baseline="0" dirty="0" smtClean="0"/>
                        <a:t> </a:t>
                      </a:r>
                      <a:r>
                        <a:rPr lang="en-US" sz="2200" b="0" dirty="0" smtClean="0"/>
                        <a:t> State</a:t>
                      </a:r>
                      <a:endParaRPr lang="en-US" sz="2200" b="0" dirty="0"/>
                    </a:p>
                  </a:txBody>
                  <a:tcPr>
                    <a:solidFill>
                      <a:srgbClr val="FF0000"/>
                    </a:solidFill>
                  </a:tcPr>
                </a:tc>
                <a:tc gridSpan="2">
                  <a:txBody>
                    <a:bodyPr/>
                    <a:lstStyle/>
                    <a:p>
                      <a:pPr algn="ctr"/>
                      <a:r>
                        <a:rPr lang="en-US" sz="2200" dirty="0" smtClean="0"/>
                        <a:t>Link</a:t>
                      </a:r>
                      <a:endParaRPr lang="en-US" sz="2200" dirty="0"/>
                    </a:p>
                  </a:txBody>
                  <a:tcPr>
                    <a:solidFill>
                      <a:srgbClr val="FF0000"/>
                    </a:solidFill>
                  </a:tcPr>
                </a:tc>
                <a:tc hMerge="1">
                  <a:txBody>
                    <a:bodyPr/>
                    <a:lstStyle/>
                    <a:p>
                      <a:endParaRPr lang="en-US" sz="1800" dirty="0"/>
                    </a:p>
                  </a:txBody>
                  <a:tcPr>
                    <a:solidFill>
                      <a:srgbClr val="FF0000"/>
                    </a:solidFill>
                  </a:tcPr>
                </a:tc>
              </a:tr>
              <a:tr h="334814">
                <a:tc vMerge="1">
                  <a:txBody>
                    <a:bodyPr/>
                    <a:lstStyle/>
                    <a:p>
                      <a:endParaRPr lang="en-US" sz="1800" b="1" dirty="0"/>
                    </a:p>
                  </a:txBody>
                  <a:tcPr>
                    <a:solidFill>
                      <a:srgbClr val="FF0000"/>
                    </a:solidFill>
                  </a:tcPr>
                </a:tc>
                <a:tc>
                  <a:txBody>
                    <a:bodyPr/>
                    <a:lstStyle/>
                    <a:p>
                      <a:pPr algn="ctr"/>
                      <a:r>
                        <a:rPr lang="en-US" sz="2200" dirty="0" smtClean="0"/>
                        <a:t>1</a:t>
                      </a:r>
                      <a:endParaRPr lang="en-US" sz="2200" dirty="0"/>
                    </a:p>
                  </a:txBody>
                  <a:tcPr>
                    <a:solidFill>
                      <a:srgbClr val="FF0000"/>
                    </a:solidFill>
                  </a:tcPr>
                </a:tc>
                <a:tc>
                  <a:txBody>
                    <a:bodyPr/>
                    <a:lstStyle/>
                    <a:p>
                      <a:pPr algn="ctr"/>
                      <a:r>
                        <a:rPr lang="en-US" sz="2200" baseline="0" dirty="0" smtClean="0"/>
                        <a:t> 2</a:t>
                      </a:r>
                      <a:endParaRPr lang="en-US" sz="2200" dirty="0"/>
                    </a:p>
                  </a:txBody>
                  <a:tcPr>
                    <a:solidFill>
                      <a:srgbClr val="FF0000"/>
                    </a:solidFill>
                  </a:tcPr>
                </a:tc>
              </a:tr>
              <a:tr h="334814">
                <a:tc>
                  <a:txBody>
                    <a:bodyPr/>
                    <a:lstStyle/>
                    <a:p>
                      <a:r>
                        <a:rPr lang="en-US" sz="2200" dirty="0" smtClean="0"/>
                        <a:t>bn.</a:t>
                      </a:r>
                      <a:r>
                        <a:rPr lang="en-US" sz="2200" baseline="0" dirty="0" smtClean="0"/>
                        <a:t> rate (b)</a:t>
                      </a:r>
                      <a:endParaRPr lang="en-US" sz="2200" dirty="0"/>
                    </a:p>
                  </a:txBody>
                  <a:tcPr>
                    <a:solidFill>
                      <a:srgbClr val="FF0000"/>
                    </a:solidFill>
                  </a:tcPr>
                </a:tc>
                <a:tc>
                  <a:txBody>
                    <a:bodyPr/>
                    <a:lstStyle/>
                    <a:p>
                      <a:pPr algn="ctr"/>
                      <a:r>
                        <a:rPr lang="en-US" sz="2400" dirty="0" smtClean="0"/>
                        <a:t>10</a:t>
                      </a:r>
                      <a:endParaRPr lang="en-US" sz="2400" dirty="0"/>
                    </a:p>
                  </a:txBody>
                  <a:tcPr>
                    <a:solidFill>
                      <a:srgbClr val="FF0000"/>
                    </a:solidFill>
                  </a:tcPr>
                </a:tc>
                <a:tc>
                  <a:txBody>
                    <a:bodyPr/>
                    <a:lstStyle/>
                    <a:p>
                      <a:pPr algn="ctr"/>
                      <a:r>
                        <a:rPr lang="en-US" sz="2400" b="1" dirty="0" smtClean="0"/>
                        <a:t>1</a:t>
                      </a:r>
                      <a:endParaRPr lang="en-US" sz="2400" b="1" dirty="0"/>
                    </a:p>
                  </a:txBody>
                  <a:tcPr>
                    <a:solidFill>
                      <a:srgbClr val="FF0000"/>
                    </a:solidFill>
                  </a:tcPr>
                </a:tc>
              </a:tr>
              <a:tr h="334814">
                <a:tc>
                  <a:txBody>
                    <a:bodyPr/>
                    <a:lstStyle/>
                    <a:p>
                      <a:r>
                        <a:rPr lang="en-US" sz="2200" dirty="0" smtClean="0"/>
                        <a:t>state @ </a:t>
                      </a:r>
                      <a:r>
                        <a:rPr lang="en-US" sz="2200" dirty="0" err="1" smtClean="0"/>
                        <a:t>alloc</a:t>
                      </a:r>
                      <a:r>
                        <a:rPr lang="en-US" sz="2200" dirty="0" smtClean="0"/>
                        <a:t>. (a)</a:t>
                      </a:r>
                      <a:endParaRPr lang="en-US" sz="2200" dirty="0"/>
                    </a:p>
                  </a:txBody>
                  <a:tcPr>
                    <a:solidFill>
                      <a:srgbClr val="FF0000"/>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400" b="0" dirty="0" smtClean="0"/>
                        <a:t>B @ 1</a:t>
                      </a:r>
                      <a:r>
                        <a:rPr lang="en-US" sz="2400" b="0" dirty="0"/>
                        <a:t>0</a:t>
                      </a:r>
                      <a:endParaRPr lang="en-US" sz="2400" b="0" dirty="0" smtClean="0"/>
                    </a:p>
                  </a:txBody>
                  <a:tcPr>
                    <a:solidFill>
                      <a:srgbClr val="FF0000"/>
                    </a:solidFill>
                  </a:tcPr>
                </a:tc>
                <a:tc>
                  <a:txBody>
                    <a:bodyPr/>
                    <a:lstStyle/>
                    <a:p>
                      <a:pPr algn="ctr"/>
                      <a:r>
                        <a:rPr lang="en-US" sz="2400" b="1" dirty="0" smtClean="0"/>
                        <a:t>B @ 1</a:t>
                      </a:r>
                      <a:endParaRPr lang="en-US" sz="2400" b="1" dirty="0"/>
                    </a:p>
                  </a:txBody>
                  <a:tcPr>
                    <a:solidFill>
                      <a:srgbClr val="FF0000"/>
                    </a:solidFill>
                  </a:tcPr>
                </a:tc>
              </a:tr>
            </a:tbl>
          </a:graphicData>
        </a:graphic>
      </p:graphicFrame>
      <p:sp>
        <p:nvSpPr>
          <p:cNvPr id="21" name="Line Callout 2 20"/>
          <p:cNvSpPr/>
          <p:nvPr/>
        </p:nvSpPr>
        <p:spPr>
          <a:xfrm>
            <a:off x="5529825" y="1460736"/>
            <a:ext cx="4013317" cy="1615388"/>
          </a:xfrm>
          <a:prstGeom prst="borderCallout2">
            <a:avLst>
              <a:gd name="adj1" fmla="val 18750"/>
              <a:gd name="adj2" fmla="val -8333"/>
              <a:gd name="adj3" fmla="val 18750"/>
              <a:gd name="adj4" fmla="val -16667"/>
              <a:gd name="adj5" fmla="val 242767"/>
              <a:gd name="adj6" fmla="val -25280"/>
            </a:avLst>
          </a:prstGeom>
          <a:solidFill>
            <a:srgbClr val="FFFFFF"/>
          </a:solidFill>
        </p:spPr>
        <p:style>
          <a:lnRef idx="1">
            <a:schemeClr val="accent1"/>
          </a:lnRef>
          <a:fillRef idx="3">
            <a:schemeClr val="accent1"/>
          </a:fillRef>
          <a:effectRef idx="2">
            <a:schemeClr val="accent1"/>
          </a:effectRef>
          <a:fontRef idx="minor">
            <a:schemeClr val="lt1"/>
          </a:fontRef>
        </p:style>
        <p:txBody>
          <a:bodyPr rtlCol="0" anchor="ctr"/>
          <a:lstStyle/>
          <a:p>
            <a:pPr lvl="0"/>
            <a:r>
              <a:rPr lang="en-US" sz="2800" i="1" dirty="0" smtClean="0">
                <a:solidFill>
                  <a:prstClr val="black"/>
                </a:solidFill>
              </a:rPr>
              <a:t>b</a:t>
            </a:r>
            <a:r>
              <a:rPr lang="en-US" sz="2800" dirty="0" smtClean="0">
                <a:solidFill>
                  <a:prstClr val="black"/>
                </a:solidFill>
              </a:rPr>
              <a:t> = (1 </a:t>
            </a:r>
            <a:r>
              <a:rPr lang="mr-IN" sz="2800" dirty="0" smtClean="0">
                <a:solidFill>
                  <a:prstClr val="black"/>
                </a:solidFill>
              </a:rPr>
              <a:t>–</a:t>
            </a:r>
            <a:r>
              <a:rPr lang="en-US" sz="2800" dirty="0" smtClean="0">
                <a:solidFill>
                  <a:prstClr val="black"/>
                </a:solidFill>
              </a:rPr>
              <a:t> 0)/1 = 1 Gb/s</a:t>
            </a:r>
          </a:p>
          <a:p>
            <a:pPr lvl="0"/>
            <a:r>
              <a:rPr lang="en-US" sz="2800" dirty="0" smtClean="0">
                <a:solidFill>
                  <a:prstClr val="black"/>
                </a:solidFill>
              </a:rPr>
              <a:t>e = 10 Gb/s</a:t>
            </a:r>
          </a:p>
          <a:p>
            <a:pPr lvl="0"/>
            <a:r>
              <a:rPr lang="en-US" sz="2800" dirty="0" smtClean="0">
                <a:solidFill>
                  <a:prstClr val="black"/>
                </a:solidFill>
              </a:rPr>
              <a:t>a = min(b, e) = 1 Gb/s</a:t>
            </a:r>
          </a:p>
          <a:p>
            <a:pPr lvl="0"/>
            <a:r>
              <a:rPr lang="en-US" sz="2800" b="1" dirty="0" smtClean="0">
                <a:solidFill>
                  <a:prstClr val="black"/>
                </a:solidFill>
              </a:rPr>
              <a:t>b &lt; e:</a:t>
            </a:r>
            <a:r>
              <a:rPr lang="en-US" sz="2800" b="1" dirty="0">
                <a:solidFill>
                  <a:prstClr val="black"/>
                </a:solidFill>
              </a:rPr>
              <a:t> bottlenecked </a:t>
            </a:r>
            <a:r>
              <a:rPr lang="en-US" sz="2800" b="1" dirty="0" smtClean="0">
                <a:solidFill>
                  <a:prstClr val="black"/>
                </a:solidFill>
              </a:rPr>
              <a:t>here.</a:t>
            </a:r>
            <a:endParaRPr lang="en-US" sz="2800" b="1" dirty="0">
              <a:solidFill>
                <a:prstClr val="black"/>
              </a:solidFill>
            </a:endParaRPr>
          </a:p>
        </p:txBody>
      </p:sp>
      <p:sp>
        <p:nvSpPr>
          <p:cNvPr id="22" name="Rectangle 21"/>
          <p:cNvSpPr/>
          <p:nvPr/>
        </p:nvSpPr>
        <p:spPr>
          <a:xfrm>
            <a:off x="457199" y="1472834"/>
            <a:ext cx="7314845" cy="1980029"/>
          </a:xfrm>
          <a:prstGeom prst="rect">
            <a:avLst/>
          </a:prstGeom>
        </p:spPr>
        <p:txBody>
          <a:bodyPr wrap="square">
            <a:spAutoFit/>
          </a:bodyPr>
          <a:lstStyle/>
          <a:p>
            <a:pPr marL="342900" lvl="0" indent="-342900">
              <a:lnSpc>
                <a:spcPct val="80000"/>
              </a:lnSpc>
              <a:spcBef>
                <a:spcPct val="20000"/>
              </a:spcBef>
              <a:buFont typeface="Arial"/>
              <a:buChar char="•"/>
            </a:pPr>
            <a:r>
              <a:rPr lang="en-US" sz="3200" dirty="0">
                <a:solidFill>
                  <a:prstClr val="black"/>
                </a:solidFill>
              </a:rPr>
              <a:t>Calculate </a:t>
            </a:r>
            <a:r>
              <a:rPr lang="en-US" sz="3200" i="1" dirty="0" smtClean="0">
                <a:solidFill>
                  <a:prstClr val="black"/>
                </a:solidFill>
              </a:rPr>
              <a:t>b</a:t>
            </a:r>
            <a:r>
              <a:rPr lang="en-US" sz="3200" dirty="0" smtClean="0">
                <a:solidFill>
                  <a:prstClr val="black"/>
                </a:solidFill>
              </a:rPr>
              <a:t>ottleneck rate, </a:t>
            </a:r>
            <a:r>
              <a:rPr lang="en-US" sz="3200" i="1" dirty="0" smtClean="0">
                <a:solidFill>
                  <a:prstClr val="black"/>
                </a:solidFill>
              </a:rPr>
              <a:t>b</a:t>
            </a:r>
            <a:r>
              <a:rPr lang="en-US" sz="3200" dirty="0" smtClean="0">
                <a:solidFill>
                  <a:prstClr val="black"/>
                </a:solidFill>
              </a:rPr>
              <a:t> </a:t>
            </a:r>
            <a:r>
              <a:rPr lang="mr-IN" sz="3200" dirty="0" smtClean="0">
                <a:solidFill>
                  <a:prstClr val="black"/>
                </a:solidFill>
              </a:rPr>
              <a:t>…</a:t>
            </a:r>
            <a:endParaRPr lang="en-US" sz="3200" dirty="0">
              <a:solidFill>
                <a:prstClr val="black"/>
              </a:solidFill>
            </a:endParaRPr>
          </a:p>
          <a:p>
            <a:pPr marL="342900" lvl="0" indent="-342900">
              <a:lnSpc>
                <a:spcPct val="80000"/>
              </a:lnSpc>
              <a:spcBef>
                <a:spcPct val="20000"/>
              </a:spcBef>
              <a:buFont typeface="Arial"/>
              <a:buChar char="•"/>
            </a:pPr>
            <a:r>
              <a:rPr lang="en-US" sz="3200" dirty="0">
                <a:solidFill>
                  <a:prstClr val="black"/>
                </a:solidFill>
              </a:rPr>
              <a:t>Calculate limit rate, </a:t>
            </a:r>
            <a:r>
              <a:rPr lang="en-US" sz="3200" i="1" dirty="0" smtClean="0">
                <a:solidFill>
                  <a:prstClr val="black"/>
                </a:solidFill>
              </a:rPr>
              <a:t>e </a:t>
            </a:r>
            <a:r>
              <a:rPr lang="mr-IN" sz="3200" dirty="0" smtClean="0">
                <a:solidFill>
                  <a:prstClr val="black"/>
                </a:solidFill>
              </a:rPr>
              <a:t>…</a:t>
            </a:r>
            <a:endParaRPr lang="en-US" sz="3200" dirty="0">
              <a:solidFill>
                <a:prstClr val="black"/>
              </a:solidFill>
            </a:endParaRPr>
          </a:p>
          <a:p>
            <a:pPr marL="342900" lvl="0" indent="-342900">
              <a:lnSpc>
                <a:spcPct val="80000"/>
              </a:lnSpc>
              <a:spcBef>
                <a:spcPct val="20000"/>
              </a:spcBef>
              <a:buFont typeface="Arial"/>
              <a:buChar char="•"/>
            </a:pPr>
            <a:r>
              <a:rPr lang="en-US" sz="3200" dirty="0">
                <a:solidFill>
                  <a:prstClr val="black"/>
                </a:solidFill>
              </a:rPr>
              <a:t>Allocate lower of </a:t>
            </a:r>
            <a:r>
              <a:rPr lang="en-US" sz="3200" dirty="0" smtClean="0">
                <a:solidFill>
                  <a:prstClr val="black"/>
                </a:solidFill>
              </a:rPr>
              <a:t>the two ..</a:t>
            </a:r>
          </a:p>
          <a:p>
            <a:pPr marL="342900" lvl="0" indent="-342900">
              <a:lnSpc>
                <a:spcPct val="80000"/>
              </a:lnSpc>
              <a:spcBef>
                <a:spcPct val="20000"/>
              </a:spcBef>
              <a:buFont typeface="Arial"/>
              <a:buChar char="•"/>
            </a:pPr>
            <a:r>
              <a:rPr lang="en-US" sz="3200" dirty="0" smtClean="0">
                <a:solidFill>
                  <a:prstClr val="black"/>
                </a:solidFill>
              </a:rPr>
              <a:t>Update packet and link</a:t>
            </a:r>
            <a:endParaRPr lang="en-US" sz="3200" dirty="0">
              <a:solidFill>
                <a:prstClr val="black"/>
              </a:solidFill>
            </a:endParaRPr>
          </a:p>
        </p:txBody>
      </p:sp>
      <p:graphicFrame>
        <p:nvGraphicFramePr>
          <p:cNvPr id="20" name="Table 19"/>
          <p:cNvGraphicFramePr>
            <a:graphicFrameLocks noGrp="1"/>
          </p:cNvGraphicFramePr>
          <p:nvPr>
            <p:extLst>
              <p:ext uri="{D42A27DB-BD31-4B8C-83A1-F6EECF244321}">
                <p14:modId xmlns:p14="http://schemas.microsoft.com/office/powerpoint/2010/main" val="385865868"/>
              </p:ext>
            </p:extLst>
          </p:nvPr>
        </p:nvGraphicFramePr>
        <p:xfrm>
          <a:off x="6805932" y="5299335"/>
          <a:ext cx="2338068" cy="1188720"/>
        </p:xfrm>
        <a:graphic>
          <a:graphicData uri="http://schemas.openxmlformats.org/drawingml/2006/table">
            <a:tbl>
              <a:tblPr firstRow="1" bandRow="1">
                <a:tableStyleId>{5940675A-B579-460E-94D1-54222C63F5DA}</a:tableStyleId>
              </a:tblPr>
              <a:tblGrid>
                <a:gridCol w="1221018"/>
                <a:gridCol w="1117050"/>
              </a:tblGrid>
              <a:tr h="339614">
                <a:tc gridSpan="2">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000" dirty="0" smtClean="0"/>
                        <a:t>Link 2’s State</a:t>
                      </a:r>
                      <a:endParaRPr lang="en-US" sz="2000" dirty="0"/>
                    </a:p>
                  </a:txBody>
                  <a:tcPr>
                    <a:solidFill>
                      <a:schemeClr val="bg1"/>
                    </a:solidFill>
                  </a:tcPr>
                </a:tc>
                <a:tc hMerge="1">
                  <a:txBody>
                    <a:bodyPr/>
                    <a:lstStyle/>
                    <a:p>
                      <a:pPr algn="ctr"/>
                      <a:endParaRPr lang="en-US" sz="1800" dirty="0"/>
                    </a:p>
                  </a:txBody>
                  <a:tcPr>
                    <a:noFill/>
                  </a:tcPr>
                </a:tc>
              </a:tr>
              <a:tr h="339614">
                <a:tc>
                  <a:txBody>
                    <a:bodyPr/>
                    <a:lstStyle/>
                    <a:p>
                      <a:r>
                        <a:rPr lang="en-US" sz="2000" b="0" dirty="0" err="1" smtClean="0"/>
                        <a:t>NumB</a:t>
                      </a:r>
                      <a:endParaRPr lang="en-US" sz="2000" b="0" dirty="0"/>
                    </a:p>
                  </a:txBody>
                  <a:tcPr>
                    <a:solidFill>
                      <a:schemeClr val="bg1"/>
                    </a:solidFill>
                  </a:tcPr>
                </a:tc>
                <a:tc>
                  <a:txBody>
                    <a:bodyPr/>
                    <a:lstStyle/>
                    <a:p>
                      <a:pPr algn="ctr"/>
                      <a:r>
                        <a:rPr lang="en-US" sz="2000" b="0" dirty="0" smtClean="0"/>
                        <a:t>1</a:t>
                      </a:r>
                      <a:endParaRPr lang="en-US" sz="2000" b="0" dirty="0"/>
                    </a:p>
                  </a:txBody>
                  <a:tcPr>
                    <a:solidFill>
                      <a:schemeClr val="bg1"/>
                    </a:solidFill>
                  </a:tcPr>
                </a:tc>
              </a:tr>
              <a:tr h="339614">
                <a:tc>
                  <a:txBody>
                    <a:bodyPr/>
                    <a:lstStyle/>
                    <a:p>
                      <a:r>
                        <a:rPr lang="en-US" sz="2000" dirty="0" err="1" smtClean="0"/>
                        <a:t>SumE</a:t>
                      </a:r>
                      <a:endParaRPr lang="en-US" sz="2000" dirty="0"/>
                    </a:p>
                  </a:txBody>
                  <a:tcPr>
                    <a:solidFill>
                      <a:schemeClr val="bg1"/>
                    </a:solidFill>
                  </a:tcPr>
                </a:tc>
                <a:tc>
                  <a:txBody>
                    <a:bodyPr/>
                    <a:lstStyle/>
                    <a:p>
                      <a:pPr algn="ctr"/>
                      <a:r>
                        <a:rPr lang="en-US" sz="2000" dirty="0" smtClean="0"/>
                        <a:t>0</a:t>
                      </a:r>
                      <a:endParaRPr lang="en-US" sz="2000" dirty="0"/>
                    </a:p>
                  </a:txBody>
                  <a:tcPr>
                    <a:solidFill>
                      <a:schemeClr val="bg1"/>
                    </a:solidFill>
                  </a:tcPr>
                </a:tc>
              </a:tr>
            </a:tbl>
          </a:graphicData>
        </a:graphic>
      </p:graphicFrame>
      <p:sp>
        <p:nvSpPr>
          <p:cNvPr id="3" name="Slide Number Placeholder 2"/>
          <p:cNvSpPr>
            <a:spLocks noGrp="1"/>
          </p:cNvSpPr>
          <p:nvPr>
            <p:ph type="sldNum" sz="quarter" idx="12"/>
          </p:nvPr>
        </p:nvSpPr>
        <p:spPr/>
        <p:txBody>
          <a:bodyPr/>
          <a:lstStyle/>
          <a:p>
            <a:fld id="{EB2BD899-86B4-7643-ABF1-A18C83D3D071}" type="slidenum">
              <a:rPr lang="en-US" smtClean="0"/>
              <a:t>18</a:t>
            </a:fld>
            <a:endParaRPr lang="en-US"/>
          </a:p>
        </p:txBody>
      </p:sp>
    </p:spTree>
    <p:extLst>
      <p:ext uri="{BB962C8B-B14F-4D97-AF65-F5344CB8AC3E}">
        <p14:creationId xmlns:p14="http://schemas.microsoft.com/office/powerpoint/2010/main" val="360894769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a:t>
            </a:r>
            <a:r>
              <a:rPr lang="en-US" dirty="0" smtClean="0"/>
              <a:t>n-</a:t>
            </a:r>
            <a:r>
              <a:rPr lang="en-US" dirty="0"/>
              <a:t>PERC Algorithm</a:t>
            </a:r>
          </a:p>
        </p:txBody>
      </p:sp>
      <p:grpSp>
        <p:nvGrpSpPr>
          <p:cNvPr id="4" name="Group 3"/>
          <p:cNvGrpSpPr/>
          <p:nvPr/>
        </p:nvGrpSpPr>
        <p:grpSpPr>
          <a:xfrm>
            <a:off x="2507547" y="5405840"/>
            <a:ext cx="3968116" cy="1440645"/>
            <a:chOff x="5235150" y="4089372"/>
            <a:chExt cx="3968116" cy="1440645"/>
          </a:xfrm>
        </p:grpSpPr>
        <p:grpSp>
          <p:nvGrpSpPr>
            <p:cNvPr id="5" name="Group 4"/>
            <p:cNvGrpSpPr/>
            <p:nvPr/>
          </p:nvGrpSpPr>
          <p:grpSpPr>
            <a:xfrm>
              <a:off x="5235150" y="4122032"/>
              <a:ext cx="3968116" cy="1407985"/>
              <a:chOff x="5235150" y="4122032"/>
              <a:chExt cx="3968116" cy="1407985"/>
            </a:xfrm>
          </p:grpSpPr>
          <p:sp>
            <p:nvSpPr>
              <p:cNvPr id="7" name="TextBox 6"/>
              <p:cNvSpPr txBox="1"/>
              <p:nvPr/>
            </p:nvSpPr>
            <p:spPr>
              <a:xfrm>
                <a:off x="6909855" y="4122032"/>
                <a:ext cx="2019226" cy="1169551"/>
              </a:xfrm>
              <a:prstGeom prst="rect">
                <a:avLst/>
              </a:prstGeom>
              <a:noFill/>
            </p:spPr>
            <p:txBody>
              <a:bodyPr wrap="square" rtlCol="0">
                <a:spAutoFit/>
              </a:bodyPr>
              <a:lstStyle/>
              <a:p>
                <a:pPr algn="ctr">
                  <a:lnSpc>
                    <a:spcPct val="150000"/>
                  </a:lnSpc>
                </a:pPr>
                <a:r>
                  <a:rPr lang="en-US" sz="2400" dirty="0" smtClean="0">
                    <a:solidFill>
                      <a:srgbClr val="000000"/>
                    </a:solidFill>
                  </a:rPr>
                  <a:t>Link 2</a:t>
                </a:r>
              </a:p>
              <a:p>
                <a:pPr algn="ctr">
                  <a:lnSpc>
                    <a:spcPct val="150000"/>
                  </a:lnSpc>
                </a:pPr>
                <a:r>
                  <a:rPr lang="en-US" sz="2400" i="1" dirty="0" smtClean="0">
                    <a:solidFill>
                      <a:srgbClr val="000000"/>
                    </a:solidFill>
                  </a:rPr>
                  <a:t>1 G</a:t>
                </a:r>
                <a:endParaRPr lang="en-US" sz="2400" i="1" dirty="0">
                  <a:solidFill>
                    <a:srgbClr val="000000"/>
                  </a:solidFill>
                </a:endParaRPr>
              </a:p>
            </p:txBody>
          </p:sp>
          <p:pic>
            <p:nvPicPr>
              <p:cNvPr id="8" name="Picture 7" descr="1280px-Router.sv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35150" y="4551297"/>
                <a:ext cx="714341" cy="606205"/>
              </a:xfrm>
              <a:prstGeom prst="rect">
                <a:avLst/>
              </a:prstGeom>
            </p:spPr>
          </p:pic>
          <p:grpSp>
            <p:nvGrpSpPr>
              <p:cNvPr id="9" name="Group 8"/>
              <p:cNvGrpSpPr/>
              <p:nvPr/>
            </p:nvGrpSpPr>
            <p:grpSpPr>
              <a:xfrm>
                <a:off x="6846863" y="4551294"/>
                <a:ext cx="1642062" cy="606205"/>
                <a:chOff x="285055" y="3487828"/>
                <a:chExt cx="1559083" cy="488359"/>
              </a:xfrm>
            </p:grpSpPr>
            <p:cxnSp>
              <p:nvCxnSpPr>
                <p:cNvPr id="16" name="Straight Arrow Connector 15"/>
                <p:cNvCxnSpPr/>
                <p:nvPr/>
              </p:nvCxnSpPr>
              <p:spPr>
                <a:xfrm>
                  <a:off x="833966" y="3732008"/>
                  <a:ext cx="1010172" cy="0"/>
                </a:xfrm>
                <a:prstGeom prst="straightConnector1">
                  <a:avLst/>
                </a:prstGeom>
                <a:ln w="38100" cmpd="sng">
                  <a:solidFill>
                    <a:srgbClr val="215968"/>
                  </a:solidFill>
                  <a:tailEnd type="none"/>
                </a:ln>
              </p:spPr>
              <p:style>
                <a:lnRef idx="3">
                  <a:schemeClr val="dk1"/>
                </a:lnRef>
                <a:fillRef idx="0">
                  <a:schemeClr val="dk1"/>
                </a:fillRef>
                <a:effectRef idx="2">
                  <a:schemeClr val="dk1"/>
                </a:effectRef>
                <a:fontRef idx="minor">
                  <a:schemeClr val="tx1"/>
                </a:fontRef>
              </p:style>
            </p:cxnSp>
            <p:pic>
              <p:nvPicPr>
                <p:cNvPr id="17" name="Picture 16" descr="1280px-Router.sv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5055" y="3487828"/>
                  <a:ext cx="678243" cy="488359"/>
                </a:xfrm>
                <a:prstGeom prst="rect">
                  <a:avLst/>
                </a:prstGeom>
              </p:spPr>
            </p:pic>
          </p:grpSp>
          <p:pic>
            <p:nvPicPr>
              <p:cNvPr id="10" name="Picture 9" descr="1280px-Router.sv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88925" y="4540643"/>
                <a:ext cx="714341" cy="606205"/>
              </a:xfrm>
              <a:prstGeom prst="rect">
                <a:avLst/>
              </a:prstGeom>
            </p:spPr>
          </p:pic>
          <p:cxnSp>
            <p:nvCxnSpPr>
              <p:cNvPr id="11" name="Straight Arrow Connector 10"/>
              <p:cNvCxnSpPr/>
              <p:nvPr/>
            </p:nvCxnSpPr>
            <p:spPr>
              <a:xfrm>
                <a:off x="5880835" y="4845758"/>
                <a:ext cx="1063936" cy="0"/>
              </a:xfrm>
              <a:prstGeom prst="straightConnector1">
                <a:avLst/>
              </a:prstGeom>
              <a:ln w="38100" cmpd="sng">
                <a:solidFill>
                  <a:schemeClr val="bg1">
                    <a:lumMod val="50000"/>
                  </a:schemeClr>
                </a:solidFill>
                <a:tailEnd type="none"/>
              </a:ln>
            </p:spPr>
            <p:style>
              <a:lnRef idx="3">
                <a:schemeClr val="dk1"/>
              </a:lnRef>
              <a:fillRef idx="0">
                <a:schemeClr val="dk1"/>
              </a:fillRef>
              <a:effectRef idx="2">
                <a:schemeClr val="dk1"/>
              </a:effectRef>
              <a:fontRef idx="minor">
                <a:schemeClr val="tx1"/>
              </a:fontRef>
            </p:style>
          </p:cxnSp>
          <p:sp>
            <p:nvSpPr>
              <p:cNvPr id="12" name="Freeform 11"/>
              <p:cNvSpPr/>
              <p:nvPr/>
            </p:nvSpPr>
            <p:spPr>
              <a:xfrm>
                <a:off x="5600481" y="4861372"/>
                <a:ext cx="3364099" cy="634960"/>
              </a:xfrm>
              <a:custGeom>
                <a:avLst/>
                <a:gdLst>
                  <a:gd name="connsiteX0" fmla="*/ 0 w 3364099"/>
                  <a:gd name="connsiteY0" fmla="*/ 634960 h 634960"/>
                  <a:gd name="connsiteX1" fmla="*/ 137310 w 3364099"/>
                  <a:gd name="connsiteY1" fmla="*/ 0 h 634960"/>
                  <a:gd name="connsiteX2" fmla="*/ 3278280 w 3364099"/>
                  <a:gd name="connsiteY2" fmla="*/ 51483 h 634960"/>
                  <a:gd name="connsiteX3" fmla="*/ 3364099 w 3364099"/>
                  <a:gd name="connsiteY3" fmla="*/ 617799 h 634960"/>
                </a:gdLst>
                <a:ahLst/>
                <a:cxnLst>
                  <a:cxn ang="0">
                    <a:pos x="connsiteX0" y="connsiteY0"/>
                  </a:cxn>
                  <a:cxn ang="0">
                    <a:pos x="connsiteX1" y="connsiteY1"/>
                  </a:cxn>
                  <a:cxn ang="0">
                    <a:pos x="connsiteX2" y="connsiteY2"/>
                  </a:cxn>
                  <a:cxn ang="0">
                    <a:pos x="connsiteX3" y="connsiteY3"/>
                  </a:cxn>
                </a:cxnLst>
                <a:rect l="l" t="t" r="r" b="b"/>
                <a:pathLst>
                  <a:path w="3364099" h="634960">
                    <a:moveTo>
                      <a:pt x="0" y="634960"/>
                    </a:moveTo>
                    <a:lnTo>
                      <a:pt x="137310" y="0"/>
                    </a:lnTo>
                    <a:lnTo>
                      <a:pt x="3278280" y="51483"/>
                    </a:lnTo>
                    <a:lnTo>
                      <a:pt x="3364099" y="617799"/>
                    </a:lnTo>
                  </a:path>
                </a:pathLst>
              </a:custGeom>
              <a:ln w="57150" cmpd="sng">
                <a:solidFill>
                  <a:srgbClr val="FF0000"/>
                </a:solidFill>
                <a:headEnd type="none"/>
                <a:tailEnd type="triangle"/>
              </a:ln>
              <a:effectLst>
                <a:outerShdw blurRad="40000" dist="20000" dir="5400000"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3" name="Freeform 12"/>
              <p:cNvSpPr/>
              <p:nvPr/>
            </p:nvSpPr>
            <p:spPr>
              <a:xfrm rot="10800000" flipH="1">
                <a:off x="5684790" y="4315572"/>
                <a:ext cx="1732736" cy="463349"/>
              </a:xfrm>
              <a:custGeom>
                <a:avLst/>
                <a:gdLst>
                  <a:gd name="connsiteX0" fmla="*/ 0 w 1493248"/>
                  <a:gd name="connsiteY0" fmla="*/ 446188 h 463349"/>
                  <a:gd name="connsiteX1" fmla="*/ 68655 w 1493248"/>
                  <a:gd name="connsiteY1" fmla="*/ 0 h 463349"/>
                  <a:gd name="connsiteX2" fmla="*/ 1458921 w 1493248"/>
                  <a:gd name="connsiteY2" fmla="*/ 0 h 463349"/>
                  <a:gd name="connsiteX3" fmla="*/ 1493248 w 1493248"/>
                  <a:gd name="connsiteY3" fmla="*/ 463349 h 463349"/>
                </a:gdLst>
                <a:ahLst/>
                <a:cxnLst>
                  <a:cxn ang="0">
                    <a:pos x="connsiteX0" y="connsiteY0"/>
                  </a:cxn>
                  <a:cxn ang="0">
                    <a:pos x="connsiteX1" y="connsiteY1"/>
                  </a:cxn>
                  <a:cxn ang="0">
                    <a:pos x="connsiteX2" y="connsiteY2"/>
                  </a:cxn>
                  <a:cxn ang="0">
                    <a:pos x="connsiteX3" y="connsiteY3"/>
                  </a:cxn>
                </a:cxnLst>
                <a:rect l="l" t="t" r="r" b="b"/>
                <a:pathLst>
                  <a:path w="1493248" h="463349">
                    <a:moveTo>
                      <a:pt x="0" y="446188"/>
                    </a:moveTo>
                    <a:lnTo>
                      <a:pt x="68655" y="0"/>
                    </a:lnTo>
                    <a:lnTo>
                      <a:pt x="1458921" y="0"/>
                    </a:lnTo>
                    <a:lnTo>
                      <a:pt x="1493248" y="463349"/>
                    </a:lnTo>
                  </a:path>
                </a:pathLst>
              </a:custGeom>
              <a:ln w="57150" cmpd="sng">
                <a:solidFill>
                  <a:srgbClr val="0000FF"/>
                </a:solidFill>
                <a:headEnd type="none"/>
                <a:tailEnd type="triangle"/>
              </a:ln>
              <a:effectLst>
                <a:outerShdw blurRad="40000" dist="20000" dir="5400000"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4" name="TextBox 13"/>
              <p:cNvSpPr txBox="1"/>
              <p:nvPr/>
            </p:nvSpPr>
            <p:spPr>
              <a:xfrm>
                <a:off x="8488925" y="5068352"/>
                <a:ext cx="372518" cy="461665"/>
              </a:xfrm>
              <a:prstGeom prst="rect">
                <a:avLst/>
              </a:prstGeom>
              <a:noFill/>
            </p:spPr>
            <p:txBody>
              <a:bodyPr wrap="none" rtlCol="0">
                <a:spAutoFit/>
              </a:bodyPr>
              <a:lstStyle/>
              <a:p>
                <a:r>
                  <a:rPr lang="en-US" sz="2400" b="1" dirty="0">
                    <a:solidFill>
                      <a:srgbClr val="FF0000"/>
                    </a:solidFill>
                    <a:latin typeface="Comic Sans MS"/>
                    <a:cs typeface="Comic Sans MS"/>
                  </a:rPr>
                  <a:t>1</a:t>
                </a:r>
              </a:p>
            </p:txBody>
          </p:sp>
          <p:sp>
            <p:nvSpPr>
              <p:cNvPr id="15" name="TextBox 14"/>
              <p:cNvSpPr txBox="1"/>
              <p:nvPr/>
            </p:nvSpPr>
            <p:spPr>
              <a:xfrm>
                <a:off x="6976199" y="4276296"/>
                <a:ext cx="372518" cy="461665"/>
              </a:xfrm>
              <a:prstGeom prst="rect">
                <a:avLst/>
              </a:prstGeom>
              <a:noFill/>
            </p:spPr>
            <p:txBody>
              <a:bodyPr wrap="none" rtlCol="0">
                <a:spAutoFit/>
              </a:bodyPr>
              <a:lstStyle/>
              <a:p>
                <a:r>
                  <a:rPr lang="en-US" sz="2400" b="1" dirty="0">
                    <a:solidFill>
                      <a:srgbClr val="0000FF"/>
                    </a:solidFill>
                    <a:latin typeface="Comic Sans MS"/>
                    <a:cs typeface="Comic Sans MS"/>
                  </a:rPr>
                  <a:t>9</a:t>
                </a:r>
              </a:p>
            </p:txBody>
          </p:sp>
        </p:grpSp>
        <p:sp>
          <p:nvSpPr>
            <p:cNvPr id="6" name="TextBox 5"/>
            <p:cNvSpPr txBox="1"/>
            <p:nvPr/>
          </p:nvSpPr>
          <p:spPr>
            <a:xfrm>
              <a:off x="5312759" y="4089372"/>
              <a:ext cx="2019226" cy="1169551"/>
            </a:xfrm>
            <a:prstGeom prst="rect">
              <a:avLst/>
            </a:prstGeom>
            <a:noFill/>
          </p:spPr>
          <p:txBody>
            <a:bodyPr wrap="square" rtlCol="0">
              <a:spAutoFit/>
            </a:bodyPr>
            <a:lstStyle/>
            <a:p>
              <a:pPr algn="ctr">
                <a:lnSpc>
                  <a:spcPct val="150000"/>
                </a:lnSpc>
              </a:pPr>
              <a:r>
                <a:rPr lang="en-US" sz="2400" dirty="0" smtClean="0"/>
                <a:t>Link </a:t>
              </a:r>
              <a:r>
                <a:rPr lang="en-US" sz="2400" dirty="0"/>
                <a:t>1</a:t>
              </a:r>
              <a:endParaRPr lang="en-US" sz="2400" dirty="0" smtClean="0"/>
            </a:p>
            <a:p>
              <a:pPr algn="ctr">
                <a:lnSpc>
                  <a:spcPct val="150000"/>
                </a:lnSpc>
              </a:pPr>
              <a:r>
                <a:rPr lang="en-US" sz="2400" i="1" dirty="0" smtClean="0"/>
                <a:t>10 G</a:t>
              </a:r>
              <a:endParaRPr lang="en-US" sz="2400" i="1" dirty="0"/>
            </a:p>
          </p:txBody>
        </p:sp>
      </p:grpSp>
      <p:graphicFrame>
        <p:nvGraphicFramePr>
          <p:cNvPr id="20" name="Table 19"/>
          <p:cNvGraphicFramePr>
            <a:graphicFrameLocks noGrp="1"/>
          </p:cNvGraphicFramePr>
          <p:nvPr>
            <p:extLst>
              <p:ext uri="{D42A27DB-BD31-4B8C-83A1-F6EECF244321}">
                <p14:modId xmlns:p14="http://schemas.microsoft.com/office/powerpoint/2010/main" val="849384133"/>
              </p:ext>
            </p:extLst>
          </p:nvPr>
        </p:nvGraphicFramePr>
        <p:xfrm>
          <a:off x="6805932" y="5299335"/>
          <a:ext cx="2338068" cy="1188720"/>
        </p:xfrm>
        <a:graphic>
          <a:graphicData uri="http://schemas.openxmlformats.org/drawingml/2006/table">
            <a:tbl>
              <a:tblPr firstRow="1" bandRow="1">
                <a:tableStyleId>{5940675A-B579-460E-94D1-54222C63F5DA}</a:tableStyleId>
              </a:tblPr>
              <a:tblGrid>
                <a:gridCol w="1221018"/>
                <a:gridCol w="1117050"/>
              </a:tblGrid>
              <a:tr h="339614">
                <a:tc gridSpan="2">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000" dirty="0" smtClean="0"/>
                        <a:t>Link 2’s State</a:t>
                      </a:r>
                      <a:endParaRPr lang="en-US" sz="2000" dirty="0"/>
                    </a:p>
                  </a:txBody>
                  <a:tcPr>
                    <a:solidFill>
                      <a:schemeClr val="bg1"/>
                    </a:solidFill>
                  </a:tcPr>
                </a:tc>
                <a:tc hMerge="1">
                  <a:txBody>
                    <a:bodyPr/>
                    <a:lstStyle/>
                    <a:p>
                      <a:pPr algn="ctr"/>
                      <a:endParaRPr lang="en-US" sz="1800" dirty="0"/>
                    </a:p>
                  </a:txBody>
                  <a:tcPr>
                    <a:noFill/>
                  </a:tcPr>
                </a:tc>
              </a:tr>
              <a:tr h="339614">
                <a:tc>
                  <a:txBody>
                    <a:bodyPr/>
                    <a:lstStyle/>
                    <a:p>
                      <a:r>
                        <a:rPr lang="en-US" sz="2000" b="0" dirty="0" err="1" smtClean="0"/>
                        <a:t>NumB</a:t>
                      </a:r>
                      <a:endParaRPr lang="en-US" sz="2000" b="0" dirty="0"/>
                    </a:p>
                  </a:txBody>
                  <a:tcPr>
                    <a:solidFill>
                      <a:schemeClr val="bg1"/>
                    </a:solidFill>
                  </a:tcPr>
                </a:tc>
                <a:tc>
                  <a:txBody>
                    <a:bodyPr/>
                    <a:lstStyle/>
                    <a:p>
                      <a:pPr algn="ctr"/>
                      <a:r>
                        <a:rPr lang="en-US" sz="2000" b="0" dirty="0" smtClean="0"/>
                        <a:t>0</a:t>
                      </a:r>
                      <a:endParaRPr lang="en-US" sz="2000" b="0" dirty="0"/>
                    </a:p>
                  </a:txBody>
                  <a:tcPr>
                    <a:solidFill>
                      <a:schemeClr val="bg1"/>
                    </a:solidFill>
                  </a:tcPr>
                </a:tc>
              </a:tr>
              <a:tr h="339614">
                <a:tc>
                  <a:txBody>
                    <a:bodyPr/>
                    <a:lstStyle/>
                    <a:p>
                      <a:r>
                        <a:rPr lang="en-US" sz="2000" dirty="0" err="1" smtClean="0"/>
                        <a:t>SumE</a:t>
                      </a:r>
                      <a:endParaRPr lang="en-US" sz="2000" dirty="0"/>
                    </a:p>
                  </a:txBody>
                  <a:tcPr>
                    <a:solidFill>
                      <a:schemeClr val="bg1"/>
                    </a:solidFill>
                  </a:tcPr>
                </a:tc>
                <a:tc>
                  <a:txBody>
                    <a:bodyPr/>
                    <a:lstStyle/>
                    <a:p>
                      <a:pPr algn="ctr"/>
                      <a:r>
                        <a:rPr lang="en-US" sz="2000" dirty="0" smtClean="0"/>
                        <a:t>0</a:t>
                      </a:r>
                      <a:endParaRPr lang="en-US" sz="2000" dirty="0"/>
                    </a:p>
                  </a:txBody>
                  <a:tcPr>
                    <a:solidFill>
                      <a:schemeClr val="bg1"/>
                    </a:solidFill>
                  </a:tcPr>
                </a:tc>
              </a:tr>
            </a:tbl>
          </a:graphicData>
        </a:graphic>
      </p:graphicFrame>
      <p:graphicFrame>
        <p:nvGraphicFramePr>
          <p:cNvPr id="25" name="Table 24"/>
          <p:cNvGraphicFramePr>
            <a:graphicFrameLocks noGrp="1"/>
          </p:cNvGraphicFramePr>
          <p:nvPr>
            <p:extLst>
              <p:ext uri="{D42A27DB-BD31-4B8C-83A1-F6EECF244321}">
                <p14:modId xmlns:p14="http://schemas.microsoft.com/office/powerpoint/2010/main" val="443471920"/>
              </p:ext>
            </p:extLst>
          </p:nvPr>
        </p:nvGraphicFramePr>
        <p:xfrm>
          <a:off x="3918983" y="3452863"/>
          <a:ext cx="4429714" cy="1767840"/>
        </p:xfrm>
        <a:graphic>
          <a:graphicData uri="http://schemas.openxmlformats.org/drawingml/2006/table">
            <a:tbl>
              <a:tblPr firstRow="1" bandRow="1">
                <a:tableStyleId>{5940675A-B579-460E-94D1-54222C63F5DA}</a:tableStyleId>
              </a:tblPr>
              <a:tblGrid>
                <a:gridCol w="2328425"/>
                <a:gridCol w="1070849"/>
                <a:gridCol w="1030440"/>
              </a:tblGrid>
              <a:tr h="334814">
                <a:tc rowSpan="2">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200" b="0" dirty="0" smtClean="0"/>
                        <a:t>Red Flow’s</a:t>
                      </a:r>
                    </a:p>
                    <a:p>
                      <a:pPr marL="0" marR="0" indent="0" algn="ctr" defTabSz="457200" rtl="0" eaLnBrk="1" fontAlgn="auto" latinLnBrk="0" hangingPunct="1">
                        <a:lnSpc>
                          <a:spcPct val="100000"/>
                        </a:lnSpc>
                        <a:spcBef>
                          <a:spcPts val="0"/>
                        </a:spcBef>
                        <a:spcAft>
                          <a:spcPts val="0"/>
                        </a:spcAft>
                        <a:buClrTx/>
                        <a:buSzTx/>
                        <a:buFontTx/>
                        <a:buNone/>
                        <a:tabLst/>
                        <a:defRPr/>
                      </a:pPr>
                      <a:r>
                        <a:rPr lang="en-US" sz="2200" b="0" dirty="0" smtClean="0"/>
                        <a:t> Per-Link</a:t>
                      </a:r>
                      <a:r>
                        <a:rPr lang="en-US" sz="2200" b="0" baseline="0" dirty="0" smtClean="0"/>
                        <a:t> </a:t>
                      </a:r>
                      <a:r>
                        <a:rPr lang="en-US" sz="2200" b="0" dirty="0" smtClean="0"/>
                        <a:t> State</a:t>
                      </a:r>
                      <a:endParaRPr lang="en-US" sz="2200" b="0" dirty="0"/>
                    </a:p>
                  </a:txBody>
                  <a:tcPr>
                    <a:solidFill>
                      <a:srgbClr val="FF0000"/>
                    </a:solidFill>
                  </a:tcPr>
                </a:tc>
                <a:tc gridSpan="2">
                  <a:txBody>
                    <a:bodyPr/>
                    <a:lstStyle/>
                    <a:p>
                      <a:pPr algn="ctr"/>
                      <a:r>
                        <a:rPr lang="en-US" sz="2200" dirty="0" smtClean="0"/>
                        <a:t>Link</a:t>
                      </a:r>
                      <a:endParaRPr lang="en-US" sz="2200" dirty="0"/>
                    </a:p>
                  </a:txBody>
                  <a:tcPr>
                    <a:solidFill>
                      <a:srgbClr val="FF0000"/>
                    </a:solidFill>
                  </a:tcPr>
                </a:tc>
                <a:tc hMerge="1">
                  <a:txBody>
                    <a:bodyPr/>
                    <a:lstStyle/>
                    <a:p>
                      <a:endParaRPr lang="en-US" sz="1800" dirty="0"/>
                    </a:p>
                  </a:txBody>
                  <a:tcPr>
                    <a:solidFill>
                      <a:srgbClr val="FF0000"/>
                    </a:solidFill>
                  </a:tcPr>
                </a:tc>
              </a:tr>
              <a:tr h="334814">
                <a:tc vMerge="1">
                  <a:txBody>
                    <a:bodyPr/>
                    <a:lstStyle/>
                    <a:p>
                      <a:endParaRPr lang="en-US" sz="1800" b="1" dirty="0"/>
                    </a:p>
                  </a:txBody>
                  <a:tcPr>
                    <a:solidFill>
                      <a:srgbClr val="FF0000"/>
                    </a:solidFill>
                  </a:tcPr>
                </a:tc>
                <a:tc>
                  <a:txBody>
                    <a:bodyPr/>
                    <a:lstStyle/>
                    <a:p>
                      <a:pPr algn="ctr"/>
                      <a:r>
                        <a:rPr lang="en-US" sz="2200" dirty="0" smtClean="0"/>
                        <a:t>1</a:t>
                      </a:r>
                      <a:endParaRPr lang="en-US" sz="2200" dirty="0"/>
                    </a:p>
                  </a:txBody>
                  <a:tcPr>
                    <a:solidFill>
                      <a:srgbClr val="FF0000"/>
                    </a:solidFill>
                  </a:tcPr>
                </a:tc>
                <a:tc>
                  <a:txBody>
                    <a:bodyPr/>
                    <a:lstStyle/>
                    <a:p>
                      <a:pPr algn="ctr"/>
                      <a:r>
                        <a:rPr lang="en-US" sz="2200" baseline="0" dirty="0" smtClean="0"/>
                        <a:t> 2</a:t>
                      </a:r>
                      <a:endParaRPr lang="en-US" sz="2200" dirty="0"/>
                    </a:p>
                  </a:txBody>
                  <a:tcPr>
                    <a:solidFill>
                      <a:srgbClr val="FF0000"/>
                    </a:solidFill>
                  </a:tcPr>
                </a:tc>
              </a:tr>
              <a:tr h="334814">
                <a:tc>
                  <a:txBody>
                    <a:bodyPr/>
                    <a:lstStyle/>
                    <a:p>
                      <a:r>
                        <a:rPr lang="en-US" sz="2200" dirty="0" smtClean="0"/>
                        <a:t>bn.</a:t>
                      </a:r>
                      <a:r>
                        <a:rPr lang="en-US" sz="2200" baseline="0" dirty="0" smtClean="0"/>
                        <a:t> rate (b)</a:t>
                      </a:r>
                      <a:endParaRPr lang="en-US" sz="2200" dirty="0"/>
                    </a:p>
                  </a:txBody>
                  <a:tcPr>
                    <a:solidFill>
                      <a:srgbClr val="FF0000"/>
                    </a:solidFill>
                  </a:tcPr>
                </a:tc>
                <a:tc>
                  <a:txBody>
                    <a:bodyPr/>
                    <a:lstStyle/>
                    <a:p>
                      <a:pPr algn="ctr"/>
                      <a:r>
                        <a:rPr lang="en-US" sz="2400" dirty="0" smtClean="0"/>
                        <a:t>10</a:t>
                      </a:r>
                      <a:endParaRPr lang="en-US" sz="2400" dirty="0"/>
                    </a:p>
                  </a:txBody>
                  <a:tcPr>
                    <a:solidFill>
                      <a:srgbClr val="FF0000"/>
                    </a:solidFill>
                  </a:tcPr>
                </a:tc>
                <a:tc>
                  <a:txBody>
                    <a:bodyPr/>
                    <a:lstStyle/>
                    <a:p>
                      <a:pPr algn="ctr"/>
                      <a:r>
                        <a:rPr lang="en-US" sz="2400" b="0" dirty="0" smtClean="0"/>
                        <a:t>1</a:t>
                      </a:r>
                      <a:endParaRPr lang="en-US" sz="2400" b="0" dirty="0"/>
                    </a:p>
                  </a:txBody>
                  <a:tcPr>
                    <a:solidFill>
                      <a:srgbClr val="FF0000"/>
                    </a:solidFill>
                  </a:tcPr>
                </a:tc>
              </a:tr>
              <a:tr h="334814">
                <a:tc>
                  <a:txBody>
                    <a:bodyPr/>
                    <a:lstStyle/>
                    <a:p>
                      <a:r>
                        <a:rPr lang="en-US" sz="2200" dirty="0" smtClean="0"/>
                        <a:t>state @ </a:t>
                      </a:r>
                      <a:r>
                        <a:rPr lang="en-US" sz="2200" dirty="0" err="1" smtClean="0"/>
                        <a:t>alloc</a:t>
                      </a:r>
                      <a:r>
                        <a:rPr lang="en-US" sz="2200" dirty="0" smtClean="0"/>
                        <a:t>. (a)</a:t>
                      </a:r>
                      <a:endParaRPr lang="en-US" sz="2200" dirty="0"/>
                    </a:p>
                  </a:txBody>
                  <a:tcPr>
                    <a:solidFill>
                      <a:srgbClr val="FF0000"/>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400" b="0" dirty="0" smtClean="0"/>
                        <a:t>B @ 1</a:t>
                      </a:r>
                      <a:r>
                        <a:rPr lang="en-US" sz="2400" b="0" dirty="0"/>
                        <a:t>0</a:t>
                      </a:r>
                      <a:endParaRPr lang="en-US" sz="2400" b="0" dirty="0" smtClean="0"/>
                    </a:p>
                  </a:txBody>
                  <a:tcPr>
                    <a:solidFill>
                      <a:srgbClr val="FF0000"/>
                    </a:solidFill>
                  </a:tcPr>
                </a:tc>
                <a:tc>
                  <a:txBody>
                    <a:bodyPr/>
                    <a:lstStyle/>
                    <a:p>
                      <a:pPr algn="ctr"/>
                      <a:r>
                        <a:rPr lang="en-US" sz="2400" b="1" dirty="0" smtClean="0"/>
                        <a:t>B @ 1</a:t>
                      </a:r>
                      <a:endParaRPr lang="en-US" sz="2400" b="1" dirty="0"/>
                    </a:p>
                  </a:txBody>
                  <a:tcPr>
                    <a:solidFill>
                      <a:srgbClr val="FF0000"/>
                    </a:solidFill>
                  </a:tcPr>
                </a:tc>
              </a:tr>
            </a:tbl>
          </a:graphicData>
        </a:graphic>
      </p:graphicFrame>
      <p:graphicFrame>
        <p:nvGraphicFramePr>
          <p:cNvPr id="26" name="Table 25"/>
          <p:cNvGraphicFramePr>
            <a:graphicFrameLocks noGrp="1"/>
          </p:cNvGraphicFramePr>
          <p:nvPr>
            <p:extLst>
              <p:ext uri="{D42A27DB-BD31-4B8C-83A1-F6EECF244321}">
                <p14:modId xmlns:p14="http://schemas.microsoft.com/office/powerpoint/2010/main" val="2225270317"/>
              </p:ext>
            </p:extLst>
          </p:nvPr>
        </p:nvGraphicFramePr>
        <p:xfrm>
          <a:off x="565292" y="3452863"/>
          <a:ext cx="4429714" cy="1767840"/>
        </p:xfrm>
        <a:graphic>
          <a:graphicData uri="http://schemas.openxmlformats.org/drawingml/2006/table">
            <a:tbl>
              <a:tblPr firstRow="1" bandRow="1">
                <a:tableStyleId>{5940675A-B579-460E-94D1-54222C63F5DA}</a:tableStyleId>
              </a:tblPr>
              <a:tblGrid>
                <a:gridCol w="2328425"/>
                <a:gridCol w="1070849"/>
                <a:gridCol w="1030440"/>
              </a:tblGrid>
              <a:tr h="334814">
                <a:tc rowSpan="2">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200" b="0" dirty="0" smtClean="0"/>
                        <a:t>Red Flow’s</a:t>
                      </a:r>
                    </a:p>
                    <a:p>
                      <a:pPr marL="0" marR="0" indent="0" algn="ctr" defTabSz="457200" rtl="0" eaLnBrk="1" fontAlgn="auto" latinLnBrk="0" hangingPunct="1">
                        <a:lnSpc>
                          <a:spcPct val="100000"/>
                        </a:lnSpc>
                        <a:spcBef>
                          <a:spcPts val="0"/>
                        </a:spcBef>
                        <a:spcAft>
                          <a:spcPts val="0"/>
                        </a:spcAft>
                        <a:buClrTx/>
                        <a:buSzTx/>
                        <a:buFontTx/>
                        <a:buNone/>
                        <a:tabLst/>
                        <a:defRPr/>
                      </a:pPr>
                      <a:r>
                        <a:rPr lang="en-US" sz="2200" b="0" dirty="0" smtClean="0"/>
                        <a:t> Per-Link</a:t>
                      </a:r>
                      <a:r>
                        <a:rPr lang="en-US" sz="2200" b="0" baseline="0" dirty="0" smtClean="0"/>
                        <a:t> </a:t>
                      </a:r>
                      <a:r>
                        <a:rPr lang="en-US" sz="2200" b="0" dirty="0" smtClean="0"/>
                        <a:t> State</a:t>
                      </a:r>
                      <a:endParaRPr lang="en-US" sz="2200" b="0" dirty="0"/>
                    </a:p>
                  </a:txBody>
                  <a:tcPr>
                    <a:solidFill>
                      <a:srgbClr val="FF0000"/>
                    </a:solidFill>
                  </a:tcPr>
                </a:tc>
                <a:tc gridSpan="2">
                  <a:txBody>
                    <a:bodyPr/>
                    <a:lstStyle/>
                    <a:p>
                      <a:pPr algn="ctr"/>
                      <a:r>
                        <a:rPr lang="en-US" sz="2200" dirty="0" smtClean="0"/>
                        <a:t>Link</a:t>
                      </a:r>
                      <a:endParaRPr lang="en-US" sz="2200" dirty="0"/>
                    </a:p>
                  </a:txBody>
                  <a:tcPr>
                    <a:solidFill>
                      <a:srgbClr val="FF0000"/>
                    </a:solidFill>
                  </a:tcPr>
                </a:tc>
                <a:tc hMerge="1">
                  <a:txBody>
                    <a:bodyPr/>
                    <a:lstStyle/>
                    <a:p>
                      <a:endParaRPr lang="en-US" sz="1800" dirty="0"/>
                    </a:p>
                  </a:txBody>
                  <a:tcPr>
                    <a:solidFill>
                      <a:srgbClr val="FF0000"/>
                    </a:solidFill>
                  </a:tcPr>
                </a:tc>
              </a:tr>
              <a:tr h="334814">
                <a:tc vMerge="1">
                  <a:txBody>
                    <a:bodyPr/>
                    <a:lstStyle/>
                    <a:p>
                      <a:endParaRPr lang="en-US" sz="1800" b="1" dirty="0"/>
                    </a:p>
                  </a:txBody>
                  <a:tcPr>
                    <a:solidFill>
                      <a:srgbClr val="FF0000"/>
                    </a:solidFill>
                  </a:tcPr>
                </a:tc>
                <a:tc>
                  <a:txBody>
                    <a:bodyPr/>
                    <a:lstStyle/>
                    <a:p>
                      <a:pPr algn="ctr"/>
                      <a:r>
                        <a:rPr lang="en-US" sz="2200" dirty="0" smtClean="0"/>
                        <a:t>1</a:t>
                      </a:r>
                      <a:endParaRPr lang="en-US" sz="2200" dirty="0"/>
                    </a:p>
                  </a:txBody>
                  <a:tcPr>
                    <a:solidFill>
                      <a:srgbClr val="FF0000"/>
                    </a:solidFill>
                  </a:tcPr>
                </a:tc>
                <a:tc>
                  <a:txBody>
                    <a:bodyPr/>
                    <a:lstStyle/>
                    <a:p>
                      <a:pPr algn="ctr"/>
                      <a:r>
                        <a:rPr lang="en-US" sz="2200" baseline="0" dirty="0" smtClean="0"/>
                        <a:t> 2</a:t>
                      </a:r>
                      <a:endParaRPr lang="en-US" sz="2200" dirty="0"/>
                    </a:p>
                  </a:txBody>
                  <a:tcPr>
                    <a:solidFill>
                      <a:srgbClr val="FF0000"/>
                    </a:solidFill>
                  </a:tcPr>
                </a:tc>
              </a:tr>
              <a:tr h="334814">
                <a:tc>
                  <a:txBody>
                    <a:bodyPr/>
                    <a:lstStyle/>
                    <a:p>
                      <a:r>
                        <a:rPr lang="en-US" sz="2200" dirty="0" smtClean="0"/>
                        <a:t>bn.</a:t>
                      </a:r>
                      <a:r>
                        <a:rPr lang="en-US" sz="2200" baseline="0" dirty="0" smtClean="0"/>
                        <a:t> rate (b)</a:t>
                      </a:r>
                      <a:endParaRPr lang="en-US" sz="2200" dirty="0"/>
                    </a:p>
                  </a:txBody>
                  <a:tcPr>
                    <a:solidFill>
                      <a:srgbClr val="FF0000"/>
                    </a:solidFill>
                  </a:tcPr>
                </a:tc>
                <a:tc>
                  <a:txBody>
                    <a:bodyPr/>
                    <a:lstStyle/>
                    <a:p>
                      <a:pPr algn="ctr"/>
                      <a:r>
                        <a:rPr lang="en-US" sz="2400" dirty="0" smtClean="0"/>
                        <a:t>10</a:t>
                      </a:r>
                      <a:endParaRPr lang="en-US" sz="2400" dirty="0"/>
                    </a:p>
                  </a:txBody>
                  <a:tcPr>
                    <a:solidFill>
                      <a:srgbClr val="FF0000"/>
                    </a:solidFill>
                  </a:tcPr>
                </a:tc>
                <a:tc>
                  <a:txBody>
                    <a:bodyPr/>
                    <a:lstStyle/>
                    <a:p>
                      <a:pPr algn="ctr"/>
                      <a:r>
                        <a:rPr lang="en-US" sz="2400" b="1" dirty="0" smtClean="0"/>
                        <a:t>1</a:t>
                      </a:r>
                      <a:endParaRPr lang="en-US" sz="2400" b="1" dirty="0"/>
                    </a:p>
                  </a:txBody>
                  <a:tcPr>
                    <a:solidFill>
                      <a:srgbClr val="FF0000"/>
                    </a:solidFill>
                  </a:tcPr>
                </a:tc>
              </a:tr>
              <a:tr h="334814">
                <a:tc>
                  <a:txBody>
                    <a:bodyPr/>
                    <a:lstStyle/>
                    <a:p>
                      <a:r>
                        <a:rPr lang="en-US" sz="2200" dirty="0" smtClean="0"/>
                        <a:t>state @ </a:t>
                      </a:r>
                      <a:r>
                        <a:rPr lang="en-US" sz="2200" dirty="0" err="1" smtClean="0"/>
                        <a:t>alloc</a:t>
                      </a:r>
                      <a:r>
                        <a:rPr lang="en-US" sz="2200" dirty="0" smtClean="0"/>
                        <a:t>. (a)</a:t>
                      </a:r>
                      <a:endParaRPr lang="en-US" sz="2200" dirty="0"/>
                    </a:p>
                  </a:txBody>
                  <a:tcPr>
                    <a:solidFill>
                      <a:srgbClr val="FF0000"/>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400" b="0" dirty="0" smtClean="0"/>
                        <a:t>B</a:t>
                      </a:r>
                      <a:r>
                        <a:rPr lang="en-US" sz="2400" b="0" baseline="0" dirty="0" smtClean="0"/>
                        <a:t> @ 10</a:t>
                      </a:r>
                      <a:endParaRPr lang="en-US" sz="2400" b="0" dirty="0" smtClean="0"/>
                    </a:p>
                  </a:txBody>
                  <a:tcPr>
                    <a:solidFill>
                      <a:srgbClr val="FF0000"/>
                    </a:solidFill>
                  </a:tcPr>
                </a:tc>
                <a:tc>
                  <a:txBody>
                    <a:bodyPr/>
                    <a:lstStyle/>
                    <a:p>
                      <a:pPr algn="ctr"/>
                      <a:r>
                        <a:rPr lang="en-US" sz="2400" b="0" dirty="0" smtClean="0"/>
                        <a:t>B @ 1</a:t>
                      </a:r>
                      <a:endParaRPr lang="en-US" sz="2400" b="0" dirty="0"/>
                    </a:p>
                  </a:txBody>
                  <a:tcPr>
                    <a:solidFill>
                      <a:srgbClr val="FF0000"/>
                    </a:solidFill>
                  </a:tcPr>
                </a:tc>
              </a:tr>
            </a:tbl>
          </a:graphicData>
        </a:graphic>
      </p:graphicFrame>
      <p:graphicFrame>
        <p:nvGraphicFramePr>
          <p:cNvPr id="23" name="Table 22"/>
          <p:cNvGraphicFramePr>
            <a:graphicFrameLocks noGrp="1"/>
          </p:cNvGraphicFramePr>
          <p:nvPr>
            <p:extLst>
              <p:ext uri="{D42A27DB-BD31-4B8C-83A1-F6EECF244321}">
                <p14:modId xmlns:p14="http://schemas.microsoft.com/office/powerpoint/2010/main" val="1434483598"/>
              </p:ext>
            </p:extLst>
          </p:nvPr>
        </p:nvGraphicFramePr>
        <p:xfrm>
          <a:off x="590690" y="3457094"/>
          <a:ext cx="4429714" cy="1767840"/>
        </p:xfrm>
        <a:graphic>
          <a:graphicData uri="http://schemas.openxmlformats.org/drawingml/2006/table">
            <a:tbl>
              <a:tblPr firstRow="1" bandRow="1">
                <a:tableStyleId>{5940675A-B579-460E-94D1-54222C63F5DA}</a:tableStyleId>
              </a:tblPr>
              <a:tblGrid>
                <a:gridCol w="2328425"/>
                <a:gridCol w="1070849"/>
                <a:gridCol w="1030440"/>
              </a:tblGrid>
              <a:tr h="334814">
                <a:tc rowSpan="2">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200" b="0" dirty="0" smtClean="0"/>
                        <a:t>Red Flow’s</a:t>
                      </a:r>
                    </a:p>
                    <a:p>
                      <a:pPr marL="0" marR="0" indent="0" algn="ctr" defTabSz="457200" rtl="0" eaLnBrk="1" fontAlgn="auto" latinLnBrk="0" hangingPunct="1">
                        <a:lnSpc>
                          <a:spcPct val="100000"/>
                        </a:lnSpc>
                        <a:spcBef>
                          <a:spcPts val="0"/>
                        </a:spcBef>
                        <a:spcAft>
                          <a:spcPts val="0"/>
                        </a:spcAft>
                        <a:buClrTx/>
                        <a:buSzTx/>
                        <a:buFontTx/>
                        <a:buNone/>
                        <a:tabLst/>
                        <a:defRPr/>
                      </a:pPr>
                      <a:r>
                        <a:rPr lang="en-US" sz="2200" b="0" dirty="0" smtClean="0"/>
                        <a:t> Per-Link</a:t>
                      </a:r>
                      <a:r>
                        <a:rPr lang="en-US" sz="2200" b="0" baseline="0" dirty="0" smtClean="0"/>
                        <a:t> </a:t>
                      </a:r>
                      <a:r>
                        <a:rPr lang="en-US" sz="2200" b="0" dirty="0" smtClean="0"/>
                        <a:t> State</a:t>
                      </a:r>
                      <a:endParaRPr lang="en-US" sz="2200" b="0" dirty="0"/>
                    </a:p>
                  </a:txBody>
                  <a:tcPr>
                    <a:solidFill>
                      <a:srgbClr val="FF0000"/>
                    </a:solidFill>
                  </a:tcPr>
                </a:tc>
                <a:tc gridSpan="2">
                  <a:txBody>
                    <a:bodyPr/>
                    <a:lstStyle/>
                    <a:p>
                      <a:pPr algn="ctr"/>
                      <a:r>
                        <a:rPr lang="en-US" sz="2200" dirty="0" smtClean="0"/>
                        <a:t>Link</a:t>
                      </a:r>
                      <a:endParaRPr lang="en-US" sz="2200" dirty="0"/>
                    </a:p>
                  </a:txBody>
                  <a:tcPr>
                    <a:solidFill>
                      <a:srgbClr val="FF0000"/>
                    </a:solidFill>
                  </a:tcPr>
                </a:tc>
                <a:tc hMerge="1">
                  <a:txBody>
                    <a:bodyPr/>
                    <a:lstStyle/>
                    <a:p>
                      <a:endParaRPr lang="en-US" sz="1800" dirty="0"/>
                    </a:p>
                  </a:txBody>
                  <a:tcPr>
                    <a:solidFill>
                      <a:srgbClr val="FF0000"/>
                    </a:solidFill>
                  </a:tcPr>
                </a:tc>
              </a:tr>
              <a:tr h="334814">
                <a:tc vMerge="1">
                  <a:txBody>
                    <a:bodyPr/>
                    <a:lstStyle/>
                    <a:p>
                      <a:endParaRPr lang="en-US" sz="1800" b="1" dirty="0"/>
                    </a:p>
                  </a:txBody>
                  <a:tcPr>
                    <a:solidFill>
                      <a:srgbClr val="FF0000"/>
                    </a:solidFill>
                  </a:tcPr>
                </a:tc>
                <a:tc>
                  <a:txBody>
                    <a:bodyPr/>
                    <a:lstStyle/>
                    <a:p>
                      <a:pPr algn="ctr"/>
                      <a:r>
                        <a:rPr lang="en-US" sz="2200" dirty="0" smtClean="0"/>
                        <a:t>1</a:t>
                      </a:r>
                      <a:endParaRPr lang="en-US" sz="2200" dirty="0"/>
                    </a:p>
                  </a:txBody>
                  <a:tcPr>
                    <a:solidFill>
                      <a:srgbClr val="FF0000"/>
                    </a:solidFill>
                  </a:tcPr>
                </a:tc>
                <a:tc>
                  <a:txBody>
                    <a:bodyPr/>
                    <a:lstStyle/>
                    <a:p>
                      <a:pPr algn="ctr"/>
                      <a:r>
                        <a:rPr lang="en-US" sz="2200" baseline="0" dirty="0" smtClean="0"/>
                        <a:t> 2</a:t>
                      </a:r>
                      <a:endParaRPr lang="en-US" sz="2200" dirty="0"/>
                    </a:p>
                  </a:txBody>
                  <a:tcPr>
                    <a:solidFill>
                      <a:srgbClr val="FF0000"/>
                    </a:solidFill>
                  </a:tcPr>
                </a:tc>
              </a:tr>
              <a:tr h="334814">
                <a:tc>
                  <a:txBody>
                    <a:bodyPr/>
                    <a:lstStyle/>
                    <a:p>
                      <a:r>
                        <a:rPr lang="en-US" sz="2200" dirty="0" smtClean="0"/>
                        <a:t>bn.</a:t>
                      </a:r>
                      <a:r>
                        <a:rPr lang="en-US" sz="2200" baseline="0" dirty="0" smtClean="0"/>
                        <a:t> rate (b)</a:t>
                      </a:r>
                      <a:endParaRPr lang="en-US" sz="2200" dirty="0"/>
                    </a:p>
                  </a:txBody>
                  <a:tcPr>
                    <a:solidFill>
                      <a:srgbClr val="FF0000"/>
                    </a:solidFill>
                  </a:tcPr>
                </a:tc>
                <a:tc>
                  <a:txBody>
                    <a:bodyPr/>
                    <a:lstStyle/>
                    <a:p>
                      <a:pPr algn="ctr"/>
                      <a:r>
                        <a:rPr lang="en-US" sz="2400" dirty="0" smtClean="0"/>
                        <a:t>10</a:t>
                      </a:r>
                      <a:endParaRPr lang="en-US" sz="2400" dirty="0"/>
                    </a:p>
                  </a:txBody>
                  <a:tcPr>
                    <a:solidFill>
                      <a:srgbClr val="FF0000"/>
                    </a:solidFill>
                  </a:tcPr>
                </a:tc>
                <a:tc>
                  <a:txBody>
                    <a:bodyPr/>
                    <a:lstStyle/>
                    <a:p>
                      <a:pPr algn="ctr"/>
                      <a:r>
                        <a:rPr lang="en-US" sz="2400" b="1" dirty="0" smtClean="0"/>
                        <a:t>1</a:t>
                      </a:r>
                      <a:endParaRPr lang="en-US" sz="2400" b="1" dirty="0"/>
                    </a:p>
                  </a:txBody>
                  <a:tcPr>
                    <a:solidFill>
                      <a:srgbClr val="FF0000"/>
                    </a:solidFill>
                  </a:tcPr>
                </a:tc>
              </a:tr>
              <a:tr h="334814">
                <a:tc>
                  <a:txBody>
                    <a:bodyPr/>
                    <a:lstStyle/>
                    <a:p>
                      <a:r>
                        <a:rPr lang="en-US" sz="2200" dirty="0" smtClean="0"/>
                        <a:t>state @ </a:t>
                      </a:r>
                      <a:r>
                        <a:rPr lang="en-US" sz="2200" dirty="0" err="1" smtClean="0"/>
                        <a:t>alloc</a:t>
                      </a:r>
                      <a:r>
                        <a:rPr lang="en-US" sz="2200" dirty="0" smtClean="0"/>
                        <a:t>. (a)</a:t>
                      </a:r>
                      <a:endParaRPr lang="en-US" sz="2200" dirty="0"/>
                    </a:p>
                  </a:txBody>
                  <a:tcPr>
                    <a:solidFill>
                      <a:srgbClr val="FF0000"/>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400" b="1" dirty="0" smtClean="0"/>
                        <a:t>E @ 1</a:t>
                      </a:r>
                    </a:p>
                  </a:txBody>
                  <a:tcPr>
                    <a:solidFill>
                      <a:srgbClr val="FF0000"/>
                    </a:solidFill>
                  </a:tcPr>
                </a:tc>
                <a:tc>
                  <a:txBody>
                    <a:bodyPr/>
                    <a:lstStyle/>
                    <a:p>
                      <a:pPr algn="ctr"/>
                      <a:r>
                        <a:rPr lang="en-US" sz="2400" b="0" dirty="0" smtClean="0"/>
                        <a:t>B @ 1</a:t>
                      </a:r>
                      <a:endParaRPr lang="en-US" sz="2400" b="0" dirty="0"/>
                    </a:p>
                  </a:txBody>
                  <a:tcPr>
                    <a:solidFill>
                      <a:srgbClr val="FF0000"/>
                    </a:solidFill>
                  </a:tcPr>
                </a:tc>
              </a:tr>
            </a:tbl>
          </a:graphicData>
        </a:graphic>
      </p:graphicFrame>
      <p:sp>
        <p:nvSpPr>
          <p:cNvPr id="3" name="Slide Number Placeholder 2"/>
          <p:cNvSpPr>
            <a:spLocks noGrp="1"/>
          </p:cNvSpPr>
          <p:nvPr>
            <p:ph type="sldNum" sz="quarter" idx="12"/>
          </p:nvPr>
        </p:nvSpPr>
        <p:spPr/>
        <p:txBody>
          <a:bodyPr/>
          <a:lstStyle/>
          <a:p>
            <a:fld id="{EB2BD899-86B4-7643-ABF1-A18C83D3D071}" type="slidenum">
              <a:rPr lang="en-US" smtClean="0"/>
              <a:t>19</a:t>
            </a:fld>
            <a:endParaRPr lang="en-US"/>
          </a:p>
        </p:txBody>
      </p:sp>
    </p:spTree>
    <p:extLst>
      <p:ext uri="{BB962C8B-B14F-4D97-AF65-F5344CB8AC3E}">
        <p14:creationId xmlns:p14="http://schemas.microsoft.com/office/powerpoint/2010/main" val="97051778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2.84672E-6 -2.38668E-6 L -0.36374 -2.38668E-6 " pathEditMode="relative" rAng="0" ptsTypes="AA">
                                      <p:cBhvr>
                                        <p:cTn id="6" dur="2000" fill="hold"/>
                                        <p:tgtEl>
                                          <p:spTgt spid="25"/>
                                        </p:tgtEl>
                                        <p:attrNameLst>
                                          <p:attrName>ppt_x</p:attrName>
                                          <p:attrName>ppt_y</p:attrName>
                                        </p:attrNameLst>
                                      </p:cBhvr>
                                      <p:rCtr x="-18196" y="0"/>
                                    </p:animMotion>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Imagine you’re a cloud provider..</a:t>
            </a:r>
            <a:endParaRPr lang="en-US" dirty="0"/>
          </a:p>
        </p:txBody>
      </p:sp>
      <p:sp>
        <p:nvSpPr>
          <p:cNvPr id="3" name="Content Placeholder 2"/>
          <p:cNvSpPr>
            <a:spLocks noGrp="1"/>
          </p:cNvSpPr>
          <p:nvPr>
            <p:ph idx="1"/>
          </p:nvPr>
        </p:nvSpPr>
        <p:spPr>
          <a:xfrm>
            <a:off x="457199" y="1600200"/>
            <a:ext cx="8686801" cy="4525963"/>
          </a:xfrm>
        </p:spPr>
        <p:txBody>
          <a:bodyPr/>
          <a:lstStyle/>
          <a:p>
            <a:r>
              <a:rPr lang="en-US" dirty="0" smtClean="0"/>
              <a:t>You want</a:t>
            </a:r>
          </a:p>
          <a:p>
            <a:pPr lvl="1"/>
            <a:r>
              <a:rPr lang="en-US" sz="3200" dirty="0" smtClean="0"/>
              <a:t>Fair </a:t>
            </a:r>
            <a:r>
              <a:rPr lang="en-US" sz="3200" dirty="0"/>
              <a:t>+ High Throughput Rates for Long </a:t>
            </a:r>
            <a:r>
              <a:rPr lang="en-US" sz="3200" dirty="0" smtClean="0"/>
              <a:t>Flows</a:t>
            </a:r>
          </a:p>
          <a:p>
            <a:pPr lvl="1"/>
            <a:r>
              <a:rPr lang="en-US" sz="3200" dirty="0" smtClean="0"/>
              <a:t>Low </a:t>
            </a:r>
            <a:r>
              <a:rPr lang="en-US" sz="3200" dirty="0"/>
              <a:t>Latency for Short </a:t>
            </a:r>
            <a:r>
              <a:rPr lang="en-US" sz="3200" dirty="0" smtClean="0"/>
              <a:t>Flows</a:t>
            </a:r>
          </a:p>
          <a:p>
            <a:r>
              <a:rPr lang="en-US" dirty="0" smtClean="0"/>
              <a:t>Many attempts to achieve this, but they all have the same </a:t>
            </a:r>
            <a:r>
              <a:rPr lang="en-US" i="1" dirty="0" smtClean="0"/>
              <a:t>problem</a:t>
            </a:r>
            <a:r>
              <a:rPr lang="en-US" dirty="0" smtClean="0"/>
              <a:t>—they </a:t>
            </a:r>
            <a:r>
              <a:rPr lang="en-US" i="1" dirty="0" smtClean="0"/>
              <a:t>react</a:t>
            </a:r>
            <a:r>
              <a:rPr lang="en-US" dirty="0" smtClean="0"/>
              <a:t> to congestion instead of preventing it.</a:t>
            </a:r>
          </a:p>
        </p:txBody>
      </p:sp>
      <p:sp>
        <p:nvSpPr>
          <p:cNvPr id="4" name="Slide Number Placeholder 3"/>
          <p:cNvSpPr>
            <a:spLocks noGrp="1"/>
          </p:cNvSpPr>
          <p:nvPr>
            <p:ph type="sldNum" sz="quarter" idx="12"/>
          </p:nvPr>
        </p:nvSpPr>
        <p:spPr/>
        <p:txBody>
          <a:bodyPr/>
          <a:lstStyle/>
          <a:p>
            <a:fld id="{EB2BD899-86B4-7643-ABF1-A18C83D3D071}" type="slidenum">
              <a:rPr lang="en-US" smtClean="0"/>
              <a:t>2</a:t>
            </a:fld>
            <a:endParaRPr lang="en-US"/>
          </a:p>
        </p:txBody>
      </p:sp>
    </p:spTree>
    <p:extLst>
      <p:ext uri="{BB962C8B-B14F-4D97-AF65-F5344CB8AC3E}">
        <p14:creationId xmlns:p14="http://schemas.microsoft.com/office/powerpoint/2010/main" val="2705476124"/>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a:t>
            </a:r>
            <a:r>
              <a:rPr lang="en-US" dirty="0" smtClean="0"/>
              <a:t>n-</a:t>
            </a:r>
            <a:r>
              <a:rPr lang="en-US" dirty="0"/>
              <a:t>PERC Algorithm</a:t>
            </a:r>
          </a:p>
        </p:txBody>
      </p:sp>
      <p:grpSp>
        <p:nvGrpSpPr>
          <p:cNvPr id="4" name="Group 3"/>
          <p:cNvGrpSpPr/>
          <p:nvPr/>
        </p:nvGrpSpPr>
        <p:grpSpPr>
          <a:xfrm>
            <a:off x="2507547" y="5405840"/>
            <a:ext cx="3968116" cy="1440645"/>
            <a:chOff x="5235150" y="4089372"/>
            <a:chExt cx="3968116" cy="1440645"/>
          </a:xfrm>
        </p:grpSpPr>
        <p:grpSp>
          <p:nvGrpSpPr>
            <p:cNvPr id="5" name="Group 4"/>
            <p:cNvGrpSpPr/>
            <p:nvPr/>
          </p:nvGrpSpPr>
          <p:grpSpPr>
            <a:xfrm>
              <a:off x="5235150" y="4122032"/>
              <a:ext cx="3968116" cy="1407985"/>
              <a:chOff x="5235150" y="4122032"/>
              <a:chExt cx="3968116" cy="1407985"/>
            </a:xfrm>
          </p:grpSpPr>
          <p:sp>
            <p:nvSpPr>
              <p:cNvPr id="7" name="TextBox 6"/>
              <p:cNvSpPr txBox="1"/>
              <p:nvPr/>
            </p:nvSpPr>
            <p:spPr>
              <a:xfrm>
                <a:off x="6909855" y="4122032"/>
                <a:ext cx="2019226" cy="1169551"/>
              </a:xfrm>
              <a:prstGeom prst="rect">
                <a:avLst/>
              </a:prstGeom>
              <a:noFill/>
            </p:spPr>
            <p:txBody>
              <a:bodyPr wrap="square" rtlCol="0">
                <a:spAutoFit/>
              </a:bodyPr>
              <a:lstStyle/>
              <a:p>
                <a:pPr algn="ctr">
                  <a:lnSpc>
                    <a:spcPct val="150000"/>
                  </a:lnSpc>
                </a:pPr>
                <a:r>
                  <a:rPr lang="en-US" sz="2400" dirty="0" smtClean="0">
                    <a:solidFill>
                      <a:srgbClr val="000000"/>
                    </a:solidFill>
                  </a:rPr>
                  <a:t>Link 2</a:t>
                </a:r>
              </a:p>
              <a:p>
                <a:pPr algn="ctr">
                  <a:lnSpc>
                    <a:spcPct val="150000"/>
                  </a:lnSpc>
                </a:pPr>
                <a:r>
                  <a:rPr lang="en-US" sz="2400" i="1" dirty="0" smtClean="0">
                    <a:solidFill>
                      <a:srgbClr val="000000"/>
                    </a:solidFill>
                  </a:rPr>
                  <a:t>1 G</a:t>
                </a:r>
                <a:endParaRPr lang="en-US" sz="2400" i="1" dirty="0">
                  <a:solidFill>
                    <a:srgbClr val="000000"/>
                  </a:solidFill>
                </a:endParaRPr>
              </a:p>
            </p:txBody>
          </p:sp>
          <p:pic>
            <p:nvPicPr>
              <p:cNvPr id="8" name="Picture 7" descr="1280px-Router.sv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35150" y="4551297"/>
                <a:ext cx="714341" cy="606205"/>
              </a:xfrm>
              <a:prstGeom prst="rect">
                <a:avLst/>
              </a:prstGeom>
            </p:spPr>
          </p:pic>
          <p:grpSp>
            <p:nvGrpSpPr>
              <p:cNvPr id="9" name="Group 8"/>
              <p:cNvGrpSpPr/>
              <p:nvPr/>
            </p:nvGrpSpPr>
            <p:grpSpPr>
              <a:xfrm>
                <a:off x="6846863" y="4551294"/>
                <a:ext cx="1642062" cy="606205"/>
                <a:chOff x="285055" y="3487828"/>
                <a:chExt cx="1559083" cy="488359"/>
              </a:xfrm>
            </p:grpSpPr>
            <p:cxnSp>
              <p:nvCxnSpPr>
                <p:cNvPr id="16" name="Straight Arrow Connector 15"/>
                <p:cNvCxnSpPr/>
                <p:nvPr/>
              </p:nvCxnSpPr>
              <p:spPr>
                <a:xfrm>
                  <a:off x="833966" y="3732008"/>
                  <a:ext cx="1010172" cy="0"/>
                </a:xfrm>
                <a:prstGeom prst="straightConnector1">
                  <a:avLst/>
                </a:prstGeom>
                <a:ln w="38100" cmpd="sng">
                  <a:solidFill>
                    <a:srgbClr val="215968"/>
                  </a:solidFill>
                  <a:tailEnd type="none"/>
                </a:ln>
              </p:spPr>
              <p:style>
                <a:lnRef idx="3">
                  <a:schemeClr val="dk1"/>
                </a:lnRef>
                <a:fillRef idx="0">
                  <a:schemeClr val="dk1"/>
                </a:fillRef>
                <a:effectRef idx="2">
                  <a:schemeClr val="dk1"/>
                </a:effectRef>
                <a:fontRef idx="minor">
                  <a:schemeClr val="tx1"/>
                </a:fontRef>
              </p:style>
            </p:cxnSp>
            <p:pic>
              <p:nvPicPr>
                <p:cNvPr id="17" name="Picture 16" descr="1280px-Router.sv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5055" y="3487828"/>
                  <a:ext cx="678243" cy="488359"/>
                </a:xfrm>
                <a:prstGeom prst="rect">
                  <a:avLst/>
                </a:prstGeom>
              </p:spPr>
            </p:pic>
          </p:grpSp>
          <p:pic>
            <p:nvPicPr>
              <p:cNvPr id="10" name="Picture 9" descr="1280px-Router.sv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88925" y="4540643"/>
                <a:ext cx="714341" cy="606205"/>
              </a:xfrm>
              <a:prstGeom prst="rect">
                <a:avLst/>
              </a:prstGeom>
            </p:spPr>
          </p:pic>
          <p:cxnSp>
            <p:nvCxnSpPr>
              <p:cNvPr id="11" name="Straight Arrow Connector 10"/>
              <p:cNvCxnSpPr/>
              <p:nvPr/>
            </p:nvCxnSpPr>
            <p:spPr>
              <a:xfrm>
                <a:off x="5880835" y="4845758"/>
                <a:ext cx="1063936" cy="0"/>
              </a:xfrm>
              <a:prstGeom prst="straightConnector1">
                <a:avLst/>
              </a:prstGeom>
              <a:ln w="38100" cmpd="sng">
                <a:solidFill>
                  <a:schemeClr val="bg1">
                    <a:lumMod val="50000"/>
                  </a:schemeClr>
                </a:solidFill>
                <a:tailEnd type="none"/>
              </a:ln>
            </p:spPr>
            <p:style>
              <a:lnRef idx="3">
                <a:schemeClr val="dk1"/>
              </a:lnRef>
              <a:fillRef idx="0">
                <a:schemeClr val="dk1"/>
              </a:fillRef>
              <a:effectRef idx="2">
                <a:schemeClr val="dk1"/>
              </a:effectRef>
              <a:fontRef idx="minor">
                <a:schemeClr val="tx1"/>
              </a:fontRef>
            </p:style>
          </p:cxnSp>
          <p:sp>
            <p:nvSpPr>
              <p:cNvPr id="12" name="Freeform 11"/>
              <p:cNvSpPr/>
              <p:nvPr/>
            </p:nvSpPr>
            <p:spPr>
              <a:xfrm>
                <a:off x="5600481" y="4861372"/>
                <a:ext cx="3364099" cy="634960"/>
              </a:xfrm>
              <a:custGeom>
                <a:avLst/>
                <a:gdLst>
                  <a:gd name="connsiteX0" fmla="*/ 0 w 3364099"/>
                  <a:gd name="connsiteY0" fmla="*/ 634960 h 634960"/>
                  <a:gd name="connsiteX1" fmla="*/ 137310 w 3364099"/>
                  <a:gd name="connsiteY1" fmla="*/ 0 h 634960"/>
                  <a:gd name="connsiteX2" fmla="*/ 3278280 w 3364099"/>
                  <a:gd name="connsiteY2" fmla="*/ 51483 h 634960"/>
                  <a:gd name="connsiteX3" fmla="*/ 3364099 w 3364099"/>
                  <a:gd name="connsiteY3" fmla="*/ 617799 h 634960"/>
                </a:gdLst>
                <a:ahLst/>
                <a:cxnLst>
                  <a:cxn ang="0">
                    <a:pos x="connsiteX0" y="connsiteY0"/>
                  </a:cxn>
                  <a:cxn ang="0">
                    <a:pos x="connsiteX1" y="connsiteY1"/>
                  </a:cxn>
                  <a:cxn ang="0">
                    <a:pos x="connsiteX2" y="connsiteY2"/>
                  </a:cxn>
                  <a:cxn ang="0">
                    <a:pos x="connsiteX3" y="connsiteY3"/>
                  </a:cxn>
                </a:cxnLst>
                <a:rect l="l" t="t" r="r" b="b"/>
                <a:pathLst>
                  <a:path w="3364099" h="634960">
                    <a:moveTo>
                      <a:pt x="0" y="634960"/>
                    </a:moveTo>
                    <a:lnTo>
                      <a:pt x="137310" y="0"/>
                    </a:lnTo>
                    <a:lnTo>
                      <a:pt x="3278280" y="51483"/>
                    </a:lnTo>
                    <a:lnTo>
                      <a:pt x="3364099" y="617799"/>
                    </a:lnTo>
                  </a:path>
                </a:pathLst>
              </a:custGeom>
              <a:ln w="57150" cmpd="sng">
                <a:solidFill>
                  <a:srgbClr val="FF0000"/>
                </a:solidFill>
                <a:headEnd type="none"/>
                <a:tailEnd type="triangle"/>
              </a:ln>
              <a:effectLst>
                <a:outerShdw blurRad="40000" dist="20000" dir="5400000"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3" name="Freeform 12"/>
              <p:cNvSpPr/>
              <p:nvPr/>
            </p:nvSpPr>
            <p:spPr>
              <a:xfrm rot="10800000" flipH="1">
                <a:off x="5684790" y="4315572"/>
                <a:ext cx="1732736" cy="463349"/>
              </a:xfrm>
              <a:custGeom>
                <a:avLst/>
                <a:gdLst>
                  <a:gd name="connsiteX0" fmla="*/ 0 w 1493248"/>
                  <a:gd name="connsiteY0" fmla="*/ 446188 h 463349"/>
                  <a:gd name="connsiteX1" fmla="*/ 68655 w 1493248"/>
                  <a:gd name="connsiteY1" fmla="*/ 0 h 463349"/>
                  <a:gd name="connsiteX2" fmla="*/ 1458921 w 1493248"/>
                  <a:gd name="connsiteY2" fmla="*/ 0 h 463349"/>
                  <a:gd name="connsiteX3" fmla="*/ 1493248 w 1493248"/>
                  <a:gd name="connsiteY3" fmla="*/ 463349 h 463349"/>
                </a:gdLst>
                <a:ahLst/>
                <a:cxnLst>
                  <a:cxn ang="0">
                    <a:pos x="connsiteX0" y="connsiteY0"/>
                  </a:cxn>
                  <a:cxn ang="0">
                    <a:pos x="connsiteX1" y="connsiteY1"/>
                  </a:cxn>
                  <a:cxn ang="0">
                    <a:pos x="connsiteX2" y="connsiteY2"/>
                  </a:cxn>
                  <a:cxn ang="0">
                    <a:pos x="connsiteX3" y="connsiteY3"/>
                  </a:cxn>
                </a:cxnLst>
                <a:rect l="l" t="t" r="r" b="b"/>
                <a:pathLst>
                  <a:path w="1493248" h="463349">
                    <a:moveTo>
                      <a:pt x="0" y="446188"/>
                    </a:moveTo>
                    <a:lnTo>
                      <a:pt x="68655" y="0"/>
                    </a:lnTo>
                    <a:lnTo>
                      <a:pt x="1458921" y="0"/>
                    </a:lnTo>
                    <a:lnTo>
                      <a:pt x="1493248" y="463349"/>
                    </a:lnTo>
                  </a:path>
                </a:pathLst>
              </a:custGeom>
              <a:ln w="57150" cmpd="sng">
                <a:solidFill>
                  <a:srgbClr val="0000FF"/>
                </a:solidFill>
                <a:headEnd type="none"/>
                <a:tailEnd type="triangle"/>
              </a:ln>
              <a:effectLst>
                <a:outerShdw blurRad="40000" dist="20000" dir="5400000"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4" name="TextBox 13"/>
              <p:cNvSpPr txBox="1"/>
              <p:nvPr/>
            </p:nvSpPr>
            <p:spPr>
              <a:xfrm>
                <a:off x="8488925" y="5068352"/>
                <a:ext cx="372518" cy="461665"/>
              </a:xfrm>
              <a:prstGeom prst="rect">
                <a:avLst/>
              </a:prstGeom>
              <a:noFill/>
            </p:spPr>
            <p:txBody>
              <a:bodyPr wrap="none" rtlCol="0">
                <a:spAutoFit/>
              </a:bodyPr>
              <a:lstStyle/>
              <a:p>
                <a:r>
                  <a:rPr lang="en-US" sz="2400" b="1" dirty="0">
                    <a:solidFill>
                      <a:srgbClr val="FF0000"/>
                    </a:solidFill>
                    <a:latin typeface="Comic Sans MS"/>
                    <a:cs typeface="Comic Sans MS"/>
                  </a:rPr>
                  <a:t>1</a:t>
                </a:r>
              </a:p>
            </p:txBody>
          </p:sp>
          <p:sp>
            <p:nvSpPr>
              <p:cNvPr id="15" name="TextBox 14"/>
              <p:cNvSpPr txBox="1"/>
              <p:nvPr/>
            </p:nvSpPr>
            <p:spPr>
              <a:xfrm>
                <a:off x="6976199" y="4276296"/>
                <a:ext cx="372518" cy="461665"/>
              </a:xfrm>
              <a:prstGeom prst="rect">
                <a:avLst/>
              </a:prstGeom>
              <a:noFill/>
            </p:spPr>
            <p:txBody>
              <a:bodyPr wrap="none" rtlCol="0">
                <a:spAutoFit/>
              </a:bodyPr>
              <a:lstStyle/>
              <a:p>
                <a:r>
                  <a:rPr lang="en-US" sz="2400" b="1" dirty="0">
                    <a:solidFill>
                      <a:srgbClr val="0000FF"/>
                    </a:solidFill>
                    <a:latin typeface="Comic Sans MS"/>
                    <a:cs typeface="Comic Sans MS"/>
                  </a:rPr>
                  <a:t>9</a:t>
                </a:r>
              </a:p>
            </p:txBody>
          </p:sp>
        </p:grpSp>
        <p:sp>
          <p:nvSpPr>
            <p:cNvPr id="6" name="TextBox 5"/>
            <p:cNvSpPr txBox="1"/>
            <p:nvPr/>
          </p:nvSpPr>
          <p:spPr>
            <a:xfrm>
              <a:off x="5312759" y="4089372"/>
              <a:ext cx="2019226" cy="1169551"/>
            </a:xfrm>
            <a:prstGeom prst="rect">
              <a:avLst/>
            </a:prstGeom>
            <a:noFill/>
          </p:spPr>
          <p:txBody>
            <a:bodyPr wrap="square" rtlCol="0">
              <a:spAutoFit/>
            </a:bodyPr>
            <a:lstStyle/>
            <a:p>
              <a:pPr algn="ctr">
                <a:lnSpc>
                  <a:spcPct val="150000"/>
                </a:lnSpc>
              </a:pPr>
              <a:r>
                <a:rPr lang="en-US" sz="2400" dirty="0" smtClean="0"/>
                <a:t>Link </a:t>
              </a:r>
              <a:r>
                <a:rPr lang="en-US" sz="2400" dirty="0"/>
                <a:t>1</a:t>
              </a:r>
              <a:endParaRPr lang="en-US" sz="2400" dirty="0" smtClean="0"/>
            </a:p>
            <a:p>
              <a:pPr algn="ctr">
                <a:lnSpc>
                  <a:spcPct val="150000"/>
                </a:lnSpc>
              </a:pPr>
              <a:r>
                <a:rPr lang="en-US" sz="2400" i="1" dirty="0" smtClean="0"/>
                <a:t>10 G</a:t>
              </a:r>
              <a:endParaRPr lang="en-US" sz="2400" i="1" dirty="0"/>
            </a:p>
          </p:txBody>
        </p:sp>
      </p:grpSp>
      <p:graphicFrame>
        <p:nvGraphicFramePr>
          <p:cNvPr id="20" name="Table 19"/>
          <p:cNvGraphicFramePr>
            <a:graphicFrameLocks noGrp="1"/>
          </p:cNvGraphicFramePr>
          <p:nvPr>
            <p:extLst>
              <p:ext uri="{D42A27DB-BD31-4B8C-83A1-F6EECF244321}">
                <p14:modId xmlns:p14="http://schemas.microsoft.com/office/powerpoint/2010/main" val="2461148005"/>
              </p:ext>
            </p:extLst>
          </p:nvPr>
        </p:nvGraphicFramePr>
        <p:xfrm>
          <a:off x="6805932" y="5299335"/>
          <a:ext cx="2338068" cy="1188720"/>
        </p:xfrm>
        <a:graphic>
          <a:graphicData uri="http://schemas.openxmlformats.org/drawingml/2006/table">
            <a:tbl>
              <a:tblPr firstRow="1" bandRow="1">
                <a:tableStyleId>{5940675A-B579-460E-94D1-54222C63F5DA}</a:tableStyleId>
              </a:tblPr>
              <a:tblGrid>
                <a:gridCol w="1221018"/>
                <a:gridCol w="1117050"/>
              </a:tblGrid>
              <a:tr h="339614">
                <a:tc gridSpan="2">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000" dirty="0" smtClean="0"/>
                        <a:t>Link 2’s State</a:t>
                      </a:r>
                      <a:endParaRPr lang="en-US" sz="2000" dirty="0"/>
                    </a:p>
                  </a:txBody>
                  <a:tcPr>
                    <a:solidFill>
                      <a:schemeClr val="bg1"/>
                    </a:solidFill>
                  </a:tcPr>
                </a:tc>
                <a:tc hMerge="1">
                  <a:txBody>
                    <a:bodyPr/>
                    <a:lstStyle/>
                    <a:p>
                      <a:pPr algn="ctr"/>
                      <a:endParaRPr lang="en-US" sz="1800" dirty="0"/>
                    </a:p>
                  </a:txBody>
                  <a:tcPr>
                    <a:noFill/>
                  </a:tcPr>
                </a:tc>
              </a:tr>
              <a:tr h="339614">
                <a:tc>
                  <a:txBody>
                    <a:bodyPr/>
                    <a:lstStyle/>
                    <a:p>
                      <a:r>
                        <a:rPr lang="en-US" sz="2000" b="0" dirty="0" err="1" smtClean="0"/>
                        <a:t>NumB</a:t>
                      </a:r>
                      <a:endParaRPr lang="en-US" sz="2000" b="0" dirty="0"/>
                    </a:p>
                  </a:txBody>
                  <a:tcPr>
                    <a:solidFill>
                      <a:schemeClr val="bg1"/>
                    </a:solidFill>
                  </a:tcPr>
                </a:tc>
                <a:tc>
                  <a:txBody>
                    <a:bodyPr/>
                    <a:lstStyle/>
                    <a:p>
                      <a:pPr algn="ctr"/>
                      <a:r>
                        <a:rPr lang="en-US" sz="2000" b="0" dirty="0" smtClean="0"/>
                        <a:t>1</a:t>
                      </a:r>
                      <a:endParaRPr lang="en-US" sz="2000" b="0" dirty="0"/>
                    </a:p>
                  </a:txBody>
                  <a:tcPr>
                    <a:solidFill>
                      <a:schemeClr val="bg1"/>
                    </a:solidFill>
                  </a:tcPr>
                </a:tc>
              </a:tr>
              <a:tr h="339614">
                <a:tc>
                  <a:txBody>
                    <a:bodyPr/>
                    <a:lstStyle/>
                    <a:p>
                      <a:r>
                        <a:rPr lang="en-US" sz="2000" dirty="0" err="1" smtClean="0"/>
                        <a:t>SumE</a:t>
                      </a:r>
                      <a:endParaRPr lang="en-US" sz="2000" dirty="0"/>
                    </a:p>
                  </a:txBody>
                  <a:tcPr>
                    <a:solidFill>
                      <a:schemeClr val="bg1"/>
                    </a:solidFill>
                  </a:tcPr>
                </a:tc>
                <a:tc>
                  <a:txBody>
                    <a:bodyPr/>
                    <a:lstStyle/>
                    <a:p>
                      <a:pPr algn="ctr"/>
                      <a:r>
                        <a:rPr lang="en-US" sz="2000" dirty="0" smtClean="0"/>
                        <a:t>0</a:t>
                      </a:r>
                      <a:endParaRPr lang="en-US" sz="2000" dirty="0"/>
                    </a:p>
                  </a:txBody>
                  <a:tcPr>
                    <a:solidFill>
                      <a:schemeClr val="bg1"/>
                    </a:solidFill>
                  </a:tcPr>
                </a:tc>
              </a:tr>
            </a:tbl>
          </a:graphicData>
        </a:graphic>
      </p:graphicFrame>
      <p:graphicFrame>
        <p:nvGraphicFramePr>
          <p:cNvPr id="25" name="Table 24"/>
          <p:cNvGraphicFramePr>
            <a:graphicFrameLocks noGrp="1"/>
          </p:cNvGraphicFramePr>
          <p:nvPr>
            <p:extLst>
              <p:ext uri="{D42A27DB-BD31-4B8C-83A1-F6EECF244321}">
                <p14:modId xmlns:p14="http://schemas.microsoft.com/office/powerpoint/2010/main" val="3700827475"/>
              </p:ext>
            </p:extLst>
          </p:nvPr>
        </p:nvGraphicFramePr>
        <p:xfrm>
          <a:off x="3918983" y="3452863"/>
          <a:ext cx="4429714" cy="1767840"/>
        </p:xfrm>
        <a:graphic>
          <a:graphicData uri="http://schemas.openxmlformats.org/drawingml/2006/table">
            <a:tbl>
              <a:tblPr firstRow="1" bandRow="1">
                <a:tableStyleId>{5940675A-B579-460E-94D1-54222C63F5DA}</a:tableStyleId>
              </a:tblPr>
              <a:tblGrid>
                <a:gridCol w="2328425"/>
                <a:gridCol w="1070849"/>
                <a:gridCol w="1030440"/>
              </a:tblGrid>
              <a:tr h="334814">
                <a:tc rowSpan="2">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200" b="0" dirty="0" smtClean="0"/>
                        <a:t>Red Flow’s</a:t>
                      </a:r>
                    </a:p>
                    <a:p>
                      <a:pPr marL="0" marR="0" indent="0" algn="ctr" defTabSz="457200" rtl="0" eaLnBrk="1" fontAlgn="auto" latinLnBrk="0" hangingPunct="1">
                        <a:lnSpc>
                          <a:spcPct val="100000"/>
                        </a:lnSpc>
                        <a:spcBef>
                          <a:spcPts val="0"/>
                        </a:spcBef>
                        <a:spcAft>
                          <a:spcPts val="0"/>
                        </a:spcAft>
                        <a:buClrTx/>
                        <a:buSzTx/>
                        <a:buFontTx/>
                        <a:buNone/>
                        <a:tabLst/>
                        <a:defRPr/>
                      </a:pPr>
                      <a:r>
                        <a:rPr lang="en-US" sz="2200" b="0" dirty="0" smtClean="0"/>
                        <a:t> Per-Link</a:t>
                      </a:r>
                      <a:r>
                        <a:rPr lang="en-US" sz="2200" b="0" baseline="0" dirty="0" smtClean="0"/>
                        <a:t> </a:t>
                      </a:r>
                      <a:r>
                        <a:rPr lang="en-US" sz="2200" b="0" dirty="0" smtClean="0"/>
                        <a:t> State</a:t>
                      </a:r>
                      <a:endParaRPr lang="en-US" sz="2200" b="0" dirty="0"/>
                    </a:p>
                  </a:txBody>
                  <a:tcPr>
                    <a:solidFill>
                      <a:srgbClr val="FF0000"/>
                    </a:solidFill>
                  </a:tcPr>
                </a:tc>
                <a:tc gridSpan="2">
                  <a:txBody>
                    <a:bodyPr/>
                    <a:lstStyle/>
                    <a:p>
                      <a:pPr algn="ctr"/>
                      <a:r>
                        <a:rPr lang="en-US" sz="2200" dirty="0" smtClean="0"/>
                        <a:t>Link</a:t>
                      </a:r>
                      <a:endParaRPr lang="en-US" sz="2200" dirty="0"/>
                    </a:p>
                  </a:txBody>
                  <a:tcPr>
                    <a:solidFill>
                      <a:srgbClr val="FF0000"/>
                    </a:solidFill>
                  </a:tcPr>
                </a:tc>
                <a:tc hMerge="1">
                  <a:txBody>
                    <a:bodyPr/>
                    <a:lstStyle/>
                    <a:p>
                      <a:endParaRPr lang="en-US" sz="1800" dirty="0"/>
                    </a:p>
                  </a:txBody>
                  <a:tcPr>
                    <a:solidFill>
                      <a:srgbClr val="FF0000"/>
                    </a:solidFill>
                  </a:tcPr>
                </a:tc>
              </a:tr>
              <a:tr h="334814">
                <a:tc vMerge="1">
                  <a:txBody>
                    <a:bodyPr/>
                    <a:lstStyle/>
                    <a:p>
                      <a:endParaRPr lang="en-US" sz="1800" b="1" dirty="0"/>
                    </a:p>
                  </a:txBody>
                  <a:tcPr>
                    <a:solidFill>
                      <a:srgbClr val="FF0000"/>
                    </a:solidFill>
                  </a:tcPr>
                </a:tc>
                <a:tc>
                  <a:txBody>
                    <a:bodyPr/>
                    <a:lstStyle/>
                    <a:p>
                      <a:pPr algn="ctr"/>
                      <a:r>
                        <a:rPr lang="en-US" sz="2200" dirty="0" smtClean="0"/>
                        <a:t>1</a:t>
                      </a:r>
                      <a:endParaRPr lang="en-US" sz="2200" dirty="0"/>
                    </a:p>
                  </a:txBody>
                  <a:tcPr>
                    <a:solidFill>
                      <a:srgbClr val="FF0000"/>
                    </a:solidFill>
                  </a:tcPr>
                </a:tc>
                <a:tc>
                  <a:txBody>
                    <a:bodyPr/>
                    <a:lstStyle/>
                    <a:p>
                      <a:pPr algn="ctr"/>
                      <a:r>
                        <a:rPr lang="en-US" sz="2200" baseline="0" dirty="0" smtClean="0"/>
                        <a:t> 2</a:t>
                      </a:r>
                      <a:endParaRPr lang="en-US" sz="2200" dirty="0"/>
                    </a:p>
                  </a:txBody>
                  <a:tcPr>
                    <a:solidFill>
                      <a:srgbClr val="FF0000"/>
                    </a:solidFill>
                  </a:tcPr>
                </a:tc>
              </a:tr>
              <a:tr h="334814">
                <a:tc>
                  <a:txBody>
                    <a:bodyPr/>
                    <a:lstStyle/>
                    <a:p>
                      <a:r>
                        <a:rPr lang="en-US" sz="2200" dirty="0" smtClean="0"/>
                        <a:t>bn.</a:t>
                      </a:r>
                      <a:r>
                        <a:rPr lang="en-US" sz="2200" baseline="0" dirty="0" smtClean="0"/>
                        <a:t> rate (b)</a:t>
                      </a:r>
                      <a:endParaRPr lang="en-US" sz="2200" dirty="0"/>
                    </a:p>
                  </a:txBody>
                  <a:tcPr>
                    <a:solidFill>
                      <a:srgbClr val="FF0000"/>
                    </a:solidFill>
                  </a:tcPr>
                </a:tc>
                <a:tc>
                  <a:txBody>
                    <a:bodyPr/>
                    <a:lstStyle/>
                    <a:p>
                      <a:pPr algn="ctr"/>
                      <a:r>
                        <a:rPr lang="en-US" sz="2400" dirty="0" smtClean="0"/>
                        <a:t>10</a:t>
                      </a:r>
                      <a:endParaRPr lang="en-US" sz="2400" dirty="0"/>
                    </a:p>
                  </a:txBody>
                  <a:tcPr>
                    <a:solidFill>
                      <a:srgbClr val="FF0000"/>
                    </a:solidFill>
                  </a:tcPr>
                </a:tc>
                <a:tc>
                  <a:txBody>
                    <a:bodyPr/>
                    <a:lstStyle/>
                    <a:p>
                      <a:pPr algn="ctr"/>
                      <a:endParaRPr lang="en-US" sz="2400" b="0" dirty="0"/>
                    </a:p>
                  </a:txBody>
                  <a:tcPr>
                    <a:solidFill>
                      <a:srgbClr val="FF0000"/>
                    </a:solidFill>
                  </a:tcPr>
                </a:tc>
              </a:tr>
              <a:tr h="334814">
                <a:tc>
                  <a:txBody>
                    <a:bodyPr/>
                    <a:lstStyle/>
                    <a:p>
                      <a:r>
                        <a:rPr lang="en-US" sz="2200" dirty="0" smtClean="0"/>
                        <a:t>state @ </a:t>
                      </a:r>
                      <a:r>
                        <a:rPr lang="en-US" sz="2200" dirty="0" err="1" smtClean="0"/>
                        <a:t>alloc</a:t>
                      </a:r>
                      <a:r>
                        <a:rPr lang="en-US" sz="2200" dirty="0" smtClean="0"/>
                        <a:t>. (a)</a:t>
                      </a:r>
                      <a:endParaRPr lang="en-US" sz="2200" dirty="0"/>
                    </a:p>
                  </a:txBody>
                  <a:tcPr>
                    <a:solidFill>
                      <a:srgbClr val="FF0000"/>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400" b="0" dirty="0" smtClean="0"/>
                        <a:t>B @ 1</a:t>
                      </a:r>
                      <a:r>
                        <a:rPr lang="en-US" sz="2400" b="0" dirty="0"/>
                        <a:t>0</a:t>
                      </a:r>
                      <a:endParaRPr lang="en-US" sz="2400" b="0" dirty="0" smtClean="0"/>
                    </a:p>
                  </a:txBody>
                  <a:tcPr>
                    <a:solidFill>
                      <a:srgbClr val="FF0000"/>
                    </a:solidFill>
                  </a:tcPr>
                </a:tc>
                <a:tc>
                  <a:txBody>
                    <a:bodyPr/>
                    <a:lstStyle/>
                    <a:p>
                      <a:pPr algn="ctr"/>
                      <a:endParaRPr lang="en-US" sz="2400" b="1" dirty="0"/>
                    </a:p>
                  </a:txBody>
                  <a:tcPr>
                    <a:solidFill>
                      <a:srgbClr val="FF0000"/>
                    </a:solidFill>
                  </a:tcPr>
                </a:tc>
              </a:tr>
            </a:tbl>
          </a:graphicData>
        </a:graphic>
      </p:graphicFrame>
      <p:sp>
        <p:nvSpPr>
          <p:cNvPr id="22" name="Line Callout 2 21"/>
          <p:cNvSpPr/>
          <p:nvPr/>
        </p:nvSpPr>
        <p:spPr>
          <a:xfrm>
            <a:off x="5397500" y="1288143"/>
            <a:ext cx="3980961" cy="2013857"/>
          </a:xfrm>
          <a:prstGeom prst="borderCallout2">
            <a:avLst>
              <a:gd name="adj1" fmla="val 18750"/>
              <a:gd name="adj2" fmla="val -8333"/>
              <a:gd name="adj3" fmla="val 18750"/>
              <a:gd name="adj4" fmla="val -16667"/>
              <a:gd name="adj5" fmla="val 242767"/>
              <a:gd name="adj6" fmla="val -25280"/>
            </a:avLst>
          </a:prstGeom>
          <a:solidFill>
            <a:srgbClr val="FFFFFF"/>
          </a:solidFill>
        </p:spPr>
        <p:style>
          <a:lnRef idx="1">
            <a:schemeClr val="accent1"/>
          </a:lnRef>
          <a:fillRef idx="3">
            <a:schemeClr val="accent1"/>
          </a:fillRef>
          <a:effectRef idx="2">
            <a:schemeClr val="accent1"/>
          </a:effectRef>
          <a:fontRef idx="minor">
            <a:schemeClr val="lt1"/>
          </a:fontRef>
        </p:style>
        <p:txBody>
          <a:bodyPr rtlCol="0" anchor="ctr"/>
          <a:lstStyle/>
          <a:p>
            <a:pPr lvl="0"/>
            <a:r>
              <a:rPr lang="en-US" sz="2800" i="1" dirty="0" smtClean="0">
                <a:solidFill>
                  <a:prstClr val="black"/>
                </a:solidFill>
              </a:rPr>
              <a:t>b</a:t>
            </a:r>
            <a:r>
              <a:rPr lang="en-US" sz="2800" dirty="0" smtClean="0">
                <a:solidFill>
                  <a:prstClr val="black"/>
                </a:solidFill>
              </a:rPr>
              <a:t> = 1 Gb/s</a:t>
            </a:r>
          </a:p>
          <a:p>
            <a:pPr lvl="0"/>
            <a:r>
              <a:rPr lang="en-US" sz="2800" b="1" dirty="0" smtClean="0">
                <a:solidFill>
                  <a:prstClr val="black"/>
                </a:solidFill>
              </a:rPr>
              <a:t>e = 10 Gb/s</a:t>
            </a:r>
          </a:p>
          <a:p>
            <a:pPr lvl="0"/>
            <a:r>
              <a:rPr lang="en-US" sz="2800" dirty="0" smtClean="0">
                <a:solidFill>
                  <a:prstClr val="black"/>
                </a:solidFill>
              </a:rPr>
              <a:t>a = min(b, e) = 1 Gb/s</a:t>
            </a:r>
          </a:p>
          <a:p>
            <a:pPr lvl="0"/>
            <a:endParaRPr lang="en-US" sz="2800" dirty="0" smtClean="0">
              <a:solidFill>
                <a:prstClr val="black"/>
              </a:solidFill>
            </a:endParaRPr>
          </a:p>
        </p:txBody>
      </p:sp>
      <p:sp>
        <p:nvSpPr>
          <p:cNvPr id="27" name="Line Callout 2 26"/>
          <p:cNvSpPr/>
          <p:nvPr/>
        </p:nvSpPr>
        <p:spPr>
          <a:xfrm>
            <a:off x="5401731" y="1292374"/>
            <a:ext cx="3980961" cy="2013857"/>
          </a:xfrm>
          <a:prstGeom prst="borderCallout2">
            <a:avLst>
              <a:gd name="adj1" fmla="val 18750"/>
              <a:gd name="adj2" fmla="val -8333"/>
              <a:gd name="adj3" fmla="val 18750"/>
              <a:gd name="adj4" fmla="val -16667"/>
              <a:gd name="adj5" fmla="val 242767"/>
              <a:gd name="adj6" fmla="val -25280"/>
            </a:avLst>
          </a:prstGeom>
          <a:solidFill>
            <a:srgbClr val="FFFFFF"/>
          </a:solidFill>
        </p:spPr>
        <p:style>
          <a:lnRef idx="1">
            <a:schemeClr val="accent1"/>
          </a:lnRef>
          <a:fillRef idx="3">
            <a:schemeClr val="accent1"/>
          </a:fillRef>
          <a:effectRef idx="2">
            <a:schemeClr val="accent1"/>
          </a:effectRef>
          <a:fontRef idx="minor">
            <a:schemeClr val="lt1"/>
          </a:fontRef>
        </p:style>
        <p:txBody>
          <a:bodyPr rtlCol="0" anchor="ctr"/>
          <a:lstStyle/>
          <a:p>
            <a:pPr lvl="0"/>
            <a:r>
              <a:rPr lang="en-US" sz="2800" i="1" dirty="0" smtClean="0">
                <a:solidFill>
                  <a:prstClr val="black"/>
                </a:solidFill>
              </a:rPr>
              <a:t>b</a:t>
            </a:r>
            <a:r>
              <a:rPr lang="en-US" sz="2800" dirty="0" smtClean="0">
                <a:solidFill>
                  <a:prstClr val="black"/>
                </a:solidFill>
              </a:rPr>
              <a:t> = 1 Gb/s</a:t>
            </a:r>
          </a:p>
          <a:p>
            <a:pPr lvl="0"/>
            <a:r>
              <a:rPr lang="en-US" sz="2800" b="1" dirty="0" smtClean="0">
                <a:solidFill>
                  <a:prstClr val="black"/>
                </a:solidFill>
              </a:rPr>
              <a:t>e = 10 Gb/s</a:t>
            </a:r>
          </a:p>
          <a:p>
            <a:pPr lvl="0"/>
            <a:r>
              <a:rPr lang="en-US" sz="2800" dirty="0" smtClean="0">
                <a:solidFill>
                  <a:prstClr val="black"/>
                </a:solidFill>
              </a:rPr>
              <a:t>a = min(b, e) = 1 Gb/s</a:t>
            </a:r>
          </a:p>
          <a:p>
            <a:pPr lvl="0"/>
            <a:r>
              <a:rPr lang="en-US" sz="2800" b="1" dirty="0" smtClean="0">
                <a:solidFill>
                  <a:prstClr val="black"/>
                </a:solidFill>
              </a:rPr>
              <a:t>b &lt; e: bottlenecked here.</a:t>
            </a:r>
          </a:p>
        </p:txBody>
      </p:sp>
      <p:graphicFrame>
        <p:nvGraphicFramePr>
          <p:cNvPr id="28" name="Table 27"/>
          <p:cNvGraphicFramePr>
            <a:graphicFrameLocks noGrp="1"/>
          </p:cNvGraphicFramePr>
          <p:nvPr>
            <p:extLst>
              <p:ext uri="{D42A27DB-BD31-4B8C-83A1-F6EECF244321}">
                <p14:modId xmlns:p14="http://schemas.microsoft.com/office/powerpoint/2010/main" val="101472921"/>
              </p:ext>
            </p:extLst>
          </p:nvPr>
        </p:nvGraphicFramePr>
        <p:xfrm>
          <a:off x="3923214" y="3457094"/>
          <a:ext cx="4429714" cy="1767840"/>
        </p:xfrm>
        <a:graphic>
          <a:graphicData uri="http://schemas.openxmlformats.org/drawingml/2006/table">
            <a:tbl>
              <a:tblPr firstRow="1" bandRow="1">
                <a:tableStyleId>{5940675A-B579-460E-94D1-54222C63F5DA}</a:tableStyleId>
              </a:tblPr>
              <a:tblGrid>
                <a:gridCol w="2328425"/>
                <a:gridCol w="1070849"/>
                <a:gridCol w="1030440"/>
              </a:tblGrid>
              <a:tr h="334814">
                <a:tc rowSpan="2">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200" b="0" dirty="0" smtClean="0"/>
                        <a:t>Red Flow’s</a:t>
                      </a:r>
                    </a:p>
                    <a:p>
                      <a:pPr marL="0" marR="0" indent="0" algn="ctr" defTabSz="457200" rtl="0" eaLnBrk="1" fontAlgn="auto" latinLnBrk="0" hangingPunct="1">
                        <a:lnSpc>
                          <a:spcPct val="100000"/>
                        </a:lnSpc>
                        <a:spcBef>
                          <a:spcPts val="0"/>
                        </a:spcBef>
                        <a:spcAft>
                          <a:spcPts val="0"/>
                        </a:spcAft>
                        <a:buClrTx/>
                        <a:buSzTx/>
                        <a:buFontTx/>
                        <a:buNone/>
                        <a:tabLst/>
                        <a:defRPr/>
                      </a:pPr>
                      <a:r>
                        <a:rPr lang="en-US" sz="2200" b="0" dirty="0" smtClean="0"/>
                        <a:t> Per-Link</a:t>
                      </a:r>
                      <a:r>
                        <a:rPr lang="en-US" sz="2200" b="0" baseline="0" dirty="0" smtClean="0"/>
                        <a:t> </a:t>
                      </a:r>
                      <a:r>
                        <a:rPr lang="en-US" sz="2200" b="0" dirty="0" smtClean="0"/>
                        <a:t> State</a:t>
                      </a:r>
                      <a:endParaRPr lang="en-US" sz="2200" b="0" dirty="0"/>
                    </a:p>
                  </a:txBody>
                  <a:tcPr>
                    <a:solidFill>
                      <a:srgbClr val="FF0000"/>
                    </a:solidFill>
                  </a:tcPr>
                </a:tc>
                <a:tc gridSpan="2">
                  <a:txBody>
                    <a:bodyPr/>
                    <a:lstStyle/>
                    <a:p>
                      <a:pPr algn="ctr"/>
                      <a:r>
                        <a:rPr lang="en-US" sz="2200" dirty="0" smtClean="0"/>
                        <a:t>Link</a:t>
                      </a:r>
                      <a:endParaRPr lang="en-US" sz="2200" dirty="0"/>
                    </a:p>
                  </a:txBody>
                  <a:tcPr>
                    <a:solidFill>
                      <a:srgbClr val="FF0000"/>
                    </a:solidFill>
                  </a:tcPr>
                </a:tc>
                <a:tc hMerge="1">
                  <a:txBody>
                    <a:bodyPr/>
                    <a:lstStyle/>
                    <a:p>
                      <a:endParaRPr lang="en-US" sz="1800" dirty="0"/>
                    </a:p>
                  </a:txBody>
                  <a:tcPr>
                    <a:solidFill>
                      <a:srgbClr val="FF0000"/>
                    </a:solidFill>
                  </a:tcPr>
                </a:tc>
              </a:tr>
              <a:tr h="334814">
                <a:tc vMerge="1">
                  <a:txBody>
                    <a:bodyPr/>
                    <a:lstStyle/>
                    <a:p>
                      <a:endParaRPr lang="en-US" sz="1800" b="1" dirty="0"/>
                    </a:p>
                  </a:txBody>
                  <a:tcPr>
                    <a:solidFill>
                      <a:srgbClr val="FF0000"/>
                    </a:solidFill>
                  </a:tcPr>
                </a:tc>
                <a:tc>
                  <a:txBody>
                    <a:bodyPr/>
                    <a:lstStyle/>
                    <a:p>
                      <a:pPr algn="ctr"/>
                      <a:r>
                        <a:rPr lang="en-US" sz="2200" dirty="0" smtClean="0"/>
                        <a:t>1</a:t>
                      </a:r>
                      <a:endParaRPr lang="en-US" sz="2200" dirty="0"/>
                    </a:p>
                  </a:txBody>
                  <a:tcPr>
                    <a:solidFill>
                      <a:srgbClr val="FF0000"/>
                    </a:solidFill>
                  </a:tcPr>
                </a:tc>
                <a:tc>
                  <a:txBody>
                    <a:bodyPr/>
                    <a:lstStyle/>
                    <a:p>
                      <a:pPr algn="ctr"/>
                      <a:r>
                        <a:rPr lang="en-US" sz="2200" baseline="0" dirty="0" smtClean="0"/>
                        <a:t> 2</a:t>
                      </a:r>
                      <a:endParaRPr lang="en-US" sz="2200" dirty="0"/>
                    </a:p>
                  </a:txBody>
                  <a:tcPr>
                    <a:solidFill>
                      <a:srgbClr val="FF0000"/>
                    </a:solidFill>
                  </a:tcPr>
                </a:tc>
              </a:tr>
              <a:tr h="334814">
                <a:tc>
                  <a:txBody>
                    <a:bodyPr/>
                    <a:lstStyle/>
                    <a:p>
                      <a:r>
                        <a:rPr lang="en-US" sz="2200" dirty="0" smtClean="0"/>
                        <a:t>bn.</a:t>
                      </a:r>
                      <a:r>
                        <a:rPr lang="en-US" sz="2200" baseline="0" dirty="0" smtClean="0"/>
                        <a:t> rate (b)</a:t>
                      </a:r>
                      <a:endParaRPr lang="en-US" sz="2200" dirty="0"/>
                    </a:p>
                  </a:txBody>
                  <a:tcPr>
                    <a:solidFill>
                      <a:srgbClr val="FF0000"/>
                    </a:solidFill>
                  </a:tcPr>
                </a:tc>
                <a:tc>
                  <a:txBody>
                    <a:bodyPr/>
                    <a:lstStyle/>
                    <a:p>
                      <a:pPr algn="ctr"/>
                      <a:r>
                        <a:rPr lang="en-US" sz="2400" b="1" dirty="0" smtClean="0"/>
                        <a:t>10</a:t>
                      </a:r>
                      <a:endParaRPr lang="en-US" sz="2400" b="1" dirty="0"/>
                    </a:p>
                  </a:txBody>
                  <a:tcPr>
                    <a:solidFill>
                      <a:srgbClr val="FF0000"/>
                    </a:solidFill>
                  </a:tcPr>
                </a:tc>
                <a:tc>
                  <a:txBody>
                    <a:bodyPr/>
                    <a:lstStyle/>
                    <a:p>
                      <a:pPr algn="ctr"/>
                      <a:endParaRPr lang="en-US" sz="2400" b="0" dirty="0"/>
                    </a:p>
                  </a:txBody>
                  <a:tcPr>
                    <a:solidFill>
                      <a:srgbClr val="FF0000"/>
                    </a:solidFill>
                  </a:tcPr>
                </a:tc>
              </a:tr>
              <a:tr h="334814">
                <a:tc>
                  <a:txBody>
                    <a:bodyPr/>
                    <a:lstStyle/>
                    <a:p>
                      <a:r>
                        <a:rPr lang="en-US" sz="2200" dirty="0" smtClean="0"/>
                        <a:t>state @ </a:t>
                      </a:r>
                      <a:r>
                        <a:rPr lang="en-US" sz="2200" dirty="0" err="1" smtClean="0"/>
                        <a:t>alloc</a:t>
                      </a:r>
                      <a:r>
                        <a:rPr lang="en-US" sz="2200" dirty="0" smtClean="0"/>
                        <a:t>. (a)</a:t>
                      </a:r>
                      <a:endParaRPr lang="en-US" sz="2200" dirty="0"/>
                    </a:p>
                  </a:txBody>
                  <a:tcPr>
                    <a:solidFill>
                      <a:srgbClr val="FF0000"/>
                    </a:solidFill>
                  </a:tcPr>
                </a:tc>
                <a:tc>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400" b="0" dirty="0" smtClean="0"/>
                        <a:t>B @ 1</a:t>
                      </a:r>
                      <a:r>
                        <a:rPr lang="en-US" sz="2400" b="0" dirty="0"/>
                        <a:t>0</a:t>
                      </a:r>
                      <a:endParaRPr lang="en-US" sz="2400" b="0" dirty="0" smtClean="0"/>
                    </a:p>
                  </a:txBody>
                  <a:tcPr>
                    <a:solidFill>
                      <a:srgbClr val="FF0000"/>
                    </a:solidFill>
                  </a:tcPr>
                </a:tc>
                <a:tc>
                  <a:txBody>
                    <a:bodyPr/>
                    <a:lstStyle/>
                    <a:p>
                      <a:pPr algn="ctr"/>
                      <a:endParaRPr lang="en-US" sz="2400" b="0" dirty="0"/>
                    </a:p>
                  </a:txBody>
                  <a:tcPr>
                    <a:solidFill>
                      <a:srgbClr val="FF0000"/>
                    </a:solidFill>
                  </a:tcPr>
                </a:tc>
              </a:tr>
            </a:tbl>
          </a:graphicData>
        </a:graphic>
      </p:graphicFrame>
      <p:sp>
        <p:nvSpPr>
          <p:cNvPr id="3" name="Slide Number Placeholder 2"/>
          <p:cNvSpPr>
            <a:spLocks noGrp="1"/>
          </p:cNvSpPr>
          <p:nvPr>
            <p:ph type="sldNum" sz="quarter" idx="12"/>
          </p:nvPr>
        </p:nvSpPr>
        <p:spPr/>
        <p:txBody>
          <a:bodyPr/>
          <a:lstStyle/>
          <a:p>
            <a:fld id="{EB2BD899-86B4-7643-ABF1-A18C83D3D071}" type="slidenum">
              <a:rPr lang="en-US" smtClean="0"/>
              <a:t>20</a:t>
            </a:fld>
            <a:endParaRPr lang="en-US"/>
          </a:p>
        </p:txBody>
      </p:sp>
    </p:spTree>
    <p:extLst>
      <p:ext uri="{BB962C8B-B14F-4D97-AF65-F5344CB8AC3E}">
        <p14:creationId xmlns:p14="http://schemas.microsoft.com/office/powerpoint/2010/main" val="77895717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animBg="1"/>
      <p:bldP spid="27"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Propagating a Bad Bottleneck Rate</a:t>
            </a:r>
            <a:endParaRPr lang="en-US" dirty="0"/>
          </a:p>
        </p:txBody>
      </p:sp>
      <p:grpSp>
        <p:nvGrpSpPr>
          <p:cNvPr id="4" name="Group 3"/>
          <p:cNvGrpSpPr/>
          <p:nvPr/>
        </p:nvGrpSpPr>
        <p:grpSpPr>
          <a:xfrm>
            <a:off x="2428852" y="5405840"/>
            <a:ext cx="4046811" cy="1576468"/>
            <a:chOff x="5156455" y="4089372"/>
            <a:chExt cx="4046811" cy="1576468"/>
          </a:xfrm>
        </p:grpSpPr>
        <p:grpSp>
          <p:nvGrpSpPr>
            <p:cNvPr id="5" name="Group 4"/>
            <p:cNvGrpSpPr/>
            <p:nvPr/>
          </p:nvGrpSpPr>
          <p:grpSpPr>
            <a:xfrm>
              <a:off x="5235150" y="4096180"/>
              <a:ext cx="3968116" cy="1569660"/>
              <a:chOff x="5235150" y="4096180"/>
              <a:chExt cx="3968116" cy="1569660"/>
            </a:xfrm>
          </p:grpSpPr>
          <p:sp>
            <p:nvSpPr>
              <p:cNvPr id="7" name="TextBox 6"/>
              <p:cNvSpPr txBox="1"/>
              <p:nvPr/>
            </p:nvSpPr>
            <p:spPr>
              <a:xfrm>
                <a:off x="6964091" y="4096180"/>
                <a:ext cx="2019226" cy="1569660"/>
              </a:xfrm>
              <a:prstGeom prst="rect">
                <a:avLst/>
              </a:prstGeom>
              <a:noFill/>
            </p:spPr>
            <p:txBody>
              <a:bodyPr wrap="square" rtlCol="0">
                <a:spAutoFit/>
              </a:bodyPr>
              <a:lstStyle/>
              <a:p>
                <a:pPr algn="ctr">
                  <a:lnSpc>
                    <a:spcPct val="150000"/>
                  </a:lnSpc>
                </a:pPr>
                <a:r>
                  <a:rPr lang="en-US" sz="2400" dirty="0" smtClean="0">
                    <a:solidFill>
                      <a:srgbClr val="000000"/>
                    </a:solidFill>
                  </a:rPr>
                  <a:t>Link 2</a:t>
                </a:r>
              </a:p>
              <a:p>
                <a:pPr algn="ctr">
                  <a:lnSpc>
                    <a:spcPct val="150000"/>
                  </a:lnSpc>
                </a:pPr>
                <a:r>
                  <a:rPr lang="en-US" sz="2400" i="1" dirty="0" smtClean="0">
                    <a:solidFill>
                      <a:srgbClr val="000000"/>
                    </a:solidFill>
                  </a:rPr>
                  <a:t>1 Gb/s</a:t>
                </a:r>
              </a:p>
              <a:p>
                <a:pPr algn="ctr"/>
                <a:r>
                  <a:rPr lang="en-US" sz="2400" i="1" dirty="0" smtClean="0">
                    <a:solidFill>
                      <a:srgbClr val="000000"/>
                    </a:solidFill>
                  </a:rPr>
                  <a:t>C/N: 1 Gb/s</a:t>
                </a:r>
                <a:endParaRPr lang="en-US" sz="2400" i="1" dirty="0">
                  <a:solidFill>
                    <a:srgbClr val="000000"/>
                  </a:solidFill>
                </a:endParaRPr>
              </a:p>
            </p:txBody>
          </p:sp>
          <p:pic>
            <p:nvPicPr>
              <p:cNvPr id="8" name="Picture 7" descr="1280px-Router.sv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35150" y="4551297"/>
                <a:ext cx="714341" cy="606205"/>
              </a:xfrm>
              <a:prstGeom prst="rect">
                <a:avLst/>
              </a:prstGeom>
            </p:spPr>
          </p:pic>
          <p:grpSp>
            <p:nvGrpSpPr>
              <p:cNvPr id="9" name="Group 8"/>
              <p:cNvGrpSpPr/>
              <p:nvPr/>
            </p:nvGrpSpPr>
            <p:grpSpPr>
              <a:xfrm>
                <a:off x="6846863" y="4551294"/>
                <a:ext cx="1642062" cy="606205"/>
                <a:chOff x="285055" y="3487828"/>
                <a:chExt cx="1559083" cy="488359"/>
              </a:xfrm>
            </p:grpSpPr>
            <p:cxnSp>
              <p:nvCxnSpPr>
                <p:cNvPr id="16" name="Straight Arrow Connector 15"/>
                <p:cNvCxnSpPr/>
                <p:nvPr/>
              </p:nvCxnSpPr>
              <p:spPr>
                <a:xfrm>
                  <a:off x="833966" y="3732008"/>
                  <a:ext cx="1010172" cy="0"/>
                </a:xfrm>
                <a:prstGeom prst="straightConnector1">
                  <a:avLst/>
                </a:prstGeom>
                <a:ln w="38100" cmpd="sng">
                  <a:solidFill>
                    <a:srgbClr val="215968"/>
                  </a:solidFill>
                  <a:tailEnd type="none"/>
                </a:ln>
              </p:spPr>
              <p:style>
                <a:lnRef idx="3">
                  <a:schemeClr val="dk1"/>
                </a:lnRef>
                <a:fillRef idx="0">
                  <a:schemeClr val="dk1"/>
                </a:fillRef>
                <a:effectRef idx="2">
                  <a:schemeClr val="dk1"/>
                </a:effectRef>
                <a:fontRef idx="minor">
                  <a:schemeClr val="tx1"/>
                </a:fontRef>
              </p:style>
            </p:cxnSp>
            <p:pic>
              <p:nvPicPr>
                <p:cNvPr id="17" name="Picture 16" descr="1280px-Router.sv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5055" y="3487828"/>
                  <a:ext cx="678243" cy="488359"/>
                </a:xfrm>
                <a:prstGeom prst="rect">
                  <a:avLst/>
                </a:prstGeom>
              </p:spPr>
            </p:pic>
          </p:grpSp>
          <p:pic>
            <p:nvPicPr>
              <p:cNvPr id="10" name="Picture 9" descr="1280px-Router.sv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488925" y="4540643"/>
                <a:ext cx="714341" cy="606205"/>
              </a:xfrm>
              <a:prstGeom prst="rect">
                <a:avLst/>
              </a:prstGeom>
            </p:spPr>
          </p:pic>
          <p:cxnSp>
            <p:nvCxnSpPr>
              <p:cNvPr id="11" name="Straight Arrow Connector 10"/>
              <p:cNvCxnSpPr/>
              <p:nvPr/>
            </p:nvCxnSpPr>
            <p:spPr>
              <a:xfrm>
                <a:off x="5880835" y="4845758"/>
                <a:ext cx="1063936" cy="0"/>
              </a:xfrm>
              <a:prstGeom prst="straightConnector1">
                <a:avLst/>
              </a:prstGeom>
              <a:ln w="38100" cmpd="sng">
                <a:solidFill>
                  <a:schemeClr val="bg1">
                    <a:lumMod val="50000"/>
                  </a:schemeClr>
                </a:solidFill>
                <a:tailEnd type="none"/>
              </a:ln>
            </p:spPr>
            <p:style>
              <a:lnRef idx="3">
                <a:schemeClr val="dk1"/>
              </a:lnRef>
              <a:fillRef idx="0">
                <a:schemeClr val="dk1"/>
              </a:fillRef>
              <a:effectRef idx="2">
                <a:schemeClr val="dk1"/>
              </a:effectRef>
              <a:fontRef idx="minor">
                <a:schemeClr val="tx1"/>
              </a:fontRef>
            </p:style>
          </p:cxnSp>
          <p:sp>
            <p:nvSpPr>
              <p:cNvPr id="12" name="Freeform 11"/>
              <p:cNvSpPr/>
              <p:nvPr/>
            </p:nvSpPr>
            <p:spPr>
              <a:xfrm>
                <a:off x="5600481" y="4861372"/>
                <a:ext cx="3364099" cy="634960"/>
              </a:xfrm>
              <a:custGeom>
                <a:avLst/>
                <a:gdLst>
                  <a:gd name="connsiteX0" fmla="*/ 0 w 3364099"/>
                  <a:gd name="connsiteY0" fmla="*/ 634960 h 634960"/>
                  <a:gd name="connsiteX1" fmla="*/ 137310 w 3364099"/>
                  <a:gd name="connsiteY1" fmla="*/ 0 h 634960"/>
                  <a:gd name="connsiteX2" fmla="*/ 3278280 w 3364099"/>
                  <a:gd name="connsiteY2" fmla="*/ 51483 h 634960"/>
                  <a:gd name="connsiteX3" fmla="*/ 3364099 w 3364099"/>
                  <a:gd name="connsiteY3" fmla="*/ 617799 h 634960"/>
                </a:gdLst>
                <a:ahLst/>
                <a:cxnLst>
                  <a:cxn ang="0">
                    <a:pos x="connsiteX0" y="connsiteY0"/>
                  </a:cxn>
                  <a:cxn ang="0">
                    <a:pos x="connsiteX1" y="connsiteY1"/>
                  </a:cxn>
                  <a:cxn ang="0">
                    <a:pos x="connsiteX2" y="connsiteY2"/>
                  </a:cxn>
                  <a:cxn ang="0">
                    <a:pos x="connsiteX3" y="connsiteY3"/>
                  </a:cxn>
                </a:cxnLst>
                <a:rect l="l" t="t" r="r" b="b"/>
                <a:pathLst>
                  <a:path w="3364099" h="634960">
                    <a:moveTo>
                      <a:pt x="0" y="634960"/>
                    </a:moveTo>
                    <a:lnTo>
                      <a:pt x="137310" y="0"/>
                    </a:lnTo>
                    <a:lnTo>
                      <a:pt x="3278280" y="51483"/>
                    </a:lnTo>
                    <a:lnTo>
                      <a:pt x="3364099" y="617799"/>
                    </a:lnTo>
                  </a:path>
                </a:pathLst>
              </a:custGeom>
              <a:ln w="57150" cmpd="sng">
                <a:solidFill>
                  <a:srgbClr val="FF0000"/>
                </a:solidFill>
                <a:headEnd type="none"/>
                <a:tailEnd type="triangle"/>
              </a:ln>
              <a:effectLst>
                <a:outerShdw blurRad="40000" dist="20000" dir="5400000"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3" name="Freeform 12"/>
              <p:cNvSpPr/>
              <p:nvPr/>
            </p:nvSpPr>
            <p:spPr>
              <a:xfrm rot="10800000" flipH="1">
                <a:off x="5684790" y="4315572"/>
                <a:ext cx="1732736" cy="463349"/>
              </a:xfrm>
              <a:custGeom>
                <a:avLst/>
                <a:gdLst>
                  <a:gd name="connsiteX0" fmla="*/ 0 w 1493248"/>
                  <a:gd name="connsiteY0" fmla="*/ 446188 h 463349"/>
                  <a:gd name="connsiteX1" fmla="*/ 68655 w 1493248"/>
                  <a:gd name="connsiteY1" fmla="*/ 0 h 463349"/>
                  <a:gd name="connsiteX2" fmla="*/ 1458921 w 1493248"/>
                  <a:gd name="connsiteY2" fmla="*/ 0 h 463349"/>
                  <a:gd name="connsiteX3" fmla="*/ 1493248 w 1493248"/>
                  <a:gd name="connsiteY3" fmla="*/ 463349 h 463349"/>
                </a:gdLst>
                <a:ahLst/>
                <a:cxnLst>
                  <a:cxn ang="0">
                    <a:pos x="connsiteX0" y="connsiteY0"/>
                  </a:cxn>
                  <a:cxn ang="0">
                    <a:pos x="connsiteX1" y="connsiteY1"/>
                  </a:cxn>
                  <a:cxn ang="0">
                    <a:pos x="connsiteX2" y="connsiteY2"/>
                  </a:cxn>
                  <a:cxn ang="0">
                    <a:pos x="connsiteX3" y="connsiteY3"/>
                  </a:cxn>
                </a:cxnLst>
                <a:rect l="l" t="t" r="r" b="b"/>
                <a:pathLst>
                  <a:path w="1493248" h="463349">
                    <a:moveTo>
                      <a:pt x="0" y="446188"/>
                    </a:moveTo>
                    <a:lnTo>
                      <a:pt x="68655" y="0"/>
                    </a:lnTo>
                    <a:lnTo>
                      <a:pt x="1458921" y="0"/>
                    </a:lnTo>
                    <a:lnTo>
                      <a:pt x="1493248" y="463349"/>
                    </a:lnTo>
                  </a:path>
                </a:pathLst>
              </a:custGeom>
              <a:ln w="57150" cmpd="sng">
                <a:solidFill>
                  <a:srgbClr val="0000FF"/>
                </a:solidFill>
                <a:headEnd type="none"/>
                <a:tailEnd type="triangle"/>
              </a:ln>
              <a:effectLst>
                <a:outerShdw blurRad="40000" dist="20000" dir="5400000"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14" name="TextBox 13"/>
              <p:cNvSpPr txBox="1"/>
              <p:nvPr/>
            </p:nvSpPr>
            <p:spPr>
              <a:xfrm>
                <a:off x="8488925" y="5068352"/>
                <a:ext cx="372518" cy="461665"/>
              </a:xfrm>
              <a:prstGeom prst="rect">
                <a:avLst/>
              </a:prstGeom>
              <a:noFill/>
            </p:spPr>
            <p:txBody>
              <a:bodyPr wrap="none" rtlCol="0">
                <a:spAutoFit/>
              </a:bodyPr>
              <a:lstStyle/>
              <a:p>
                <a:r>
                  <a:rPr lang="en-US" sz="2400" b="1" dirty="0">
                    <a:solidFill>
                      <a:srgbClr val="FF0000"/>
                    </a:solidFill>
                    <a:latin typeface="Comic Sans MS"/>
                    <a:cs typeface="Comic Sans MS"/>
                  </a:rPr>
                  <a:t>1</a:t>
                </a:r>
              </a:p>
            </p:txBody>
          </p:sp>
          <p:sp>
            <p:nvSpPr>
              <p:cNvPr id="15" name="TextBox 14"/>
              <p:cNvSpPr txBox="1"/>
              <p:nvPr/>
            </p:nvSpPr>
            <p:spPr>
              <a:xfrm>
                <a:off x="6976199" y="4276296"/>
                <a:ext cx="372518" cy="461665"/>
              </a:xfrm>
              <a:prstGeom prst="rect">
                <a:avLst/>
              </a:prstGeom>
              <a:noFill/>
            </p:spPr>
            <p:txBody>
              <a:bodyPr wrap="none" rtlCol="0">
                <a:spAutoFit/>
              </a:bodyPr>
              <a:lstStyle/>
              <a:p>
                <a:r>
                  <a:rPr lang="en-US" sz="2400" b="1" dirty="0">
                    <a:solidFill>
                      <a:srgbClr val="0000FF"/>
                    </a:solidFill>
                    <a:latin typeface="Comic Sans MS"/>
                    <a:cs typeface="Comic Sans MS"/>
                  </a:rPr>
                  <a:t>9</a:t>
                </a:r>
              </a:p>
            </p:txBody>
          </p:sp>
        </p:grpSp>
        <p:sp>
          <p:nvSpPr>
            <p:cNvPr id="6" name="TextBox 5"/>
            <p:cNvSpPr txBox="1"/>
            <p:nvPr/>
          </p:nvSpPr>
          <p:spPr>
            <a:xfrm>
              <a:off x="5156455" y="4089372"/>
              <a:ext cx="2454158" cy="1569660"/>
            </a:xfrm>
            <a:prstGeom prst="rect">
              <a:avLst/>
            </a:prstGeom>
            <a:noFill/>
          </p:spPr>
          <p:txBody>
            <a:bodyPr wrap="square" rtlCol="0">
              <a:spAutoFit/>
            </a:bodyPr>
            <a:lstStyle/>
            <a:p>
              <a:pPr algn="ctr">
                <a:lnSpc>
                  <a:spcPct val="150000"/>
                </a:lnSpc>
              </a:pPr>
              <a:r>
                <a:rPr lang="en-US" sz="2400" dirty="0" smtClean="0"/>
                <a:t>Link </a:t>
              </a:r>
              <a:r>
                <a:rPr lang="en-US" sz="2400" dirty="0"/>
                <a:t>1</a:t>
              </a:r>
              <a:endParaRPr lang="en-US" sz="2400" dirty="0" smtClean="0"/>
            </a:p>
            <a:p>
              <a:pPr algn="ctr">
                <a:lnSpc>
                  <a:spcPct val="150000"/>
                </a:lnSpc>
              </a:pPr>
              <a:r>
                <a:rPr lang="en-US" sz="2400" i="1" dirty="0" smtClean="0"/>
                <a:t>10 Gb/s</a:t>
              </a:r>
            </a:p>
            <a:p>
              <a:pPr algn="ctr"/>
              <a:r>
                <a:rPr lang="en-US" sz="2400" i="1" dirty="0" smtClean="0"/>
                <a:t>C/N: 5 Gb/s</a:t>
              </a:r>
              <a:endParaRPr lang="en-US" sz="2400" i="1" dirty="0"/>
            </a:p>
          </p:txBody>
        </p:sp>
      </p:grpSp>
      <p:sp>
        <p:nvSpPr>
          <p:cNvPr id="21" name="Line Callout 2 20"/>
          <p:cNvSpPr/>
          <p:nvPr/>
        </p:nvSpPr>
        <p:spPr>
          <a:xfrm>
            <a:off x="5588000" y="1288143"/>
            <a:ext cx="3790461" cy="2249453"/>
          </a:xfrm>
          <a:prstGeom prst="borderCallout2">
            <a:avLst>
              <a:gd name="adj1" fmla="val 18750"/>
              <a:gd name="adj2" fmla="val -8333"/>
              <a:gd name="adj3" fmla="val 18750"/>
              <a:gd name="adj4" fmla="val -16667"/>
              <a:gd name="adj5" fmla="val 242767"/>
              <a:gd name="adj6" fmla="val -25280"/>
            </a:avLst>
          </a:prstGeom>
          <a:solidFill>
            <a:srgbClr val="FFFFFF"/>
          </a:solidFill>
        </p:spPr>
        <p:style>
          <a:lnRef idx="1">
            <a:schemeClr val="accent1"/>
          </a:lnRef>
          <a:fillRef idx="3">
            <a:schemeClr val="accent1"/>
          </a:fillRef>
          <a:effectRef idx="2">
            <a:schemeClr val="accent1"/>
          </a:effectRef>
          <a:fontRef idx="minor">
            <a:schemeClr val="lt1"/>
          </a:fontRef>
        </p:style>
        <p:txBody>
          <a:bodyPr rtlCol="0" anchor="ctr"/>
          <a:lstStyle/>
          <a:p>
            <a:pPr lvl="0"/>
            <a:r>
              <a:rPr lang="en-US" sz="2800" i="1" dirty="0" smtClean="0">
                <a:solidFill>
                  <a:prstClr val="black"/>
                </a:solidFill>
              </a:rPr>
              <a:t>b</a:t>
            </a:r>
            <a:r>
              <a:rPr lang="en-US" sz="2800" dirty="0" smtClean="0">
                <a:solidFill>
                  <a:prstClr val="black"/>
                </a:solidFill>
              </a:rPr>
              <a:t> = 1 Gb/s</a:t>
            </a:r>
          </a:p>
          <a:p>
            <a:pPr lvl="0"/>
            <a:r>
              <a:rPr lang="en-US" sz="2800" b="1" dirty="0" smtClean="0">
                <a:solidFill>
                  <a:prstClr val="black"/>
                </a:solidFill>
              </a:rPr>
              <a:t>e = 0.5 Gb/s</a:t>
            </a:r>
          </a:p>
          <a:p>
            <a:pPr lvl="0"/>
            <a:r>
              <a:rPr lang="en-US" sz="2800" dirty="0" smtClean="0">
                <a:solidFill>
                  <a:prstClr val="black"/>
                </a:solidFill>
              </a:rPr>
              <a:t>a = min(b, e) = 0.5 Gb/s</a:t>
            </a:r>
          </a:p>
          <a:p>
            <a:pPr lvl="0"/>
            <a:r>
              <a:rPr lang="en-US" sz="2800" dirty="0" smtClean="0">
                <a:solidFill>
                  <a:prstClr val="black"/>
                </a:solidFill>
              </a:rPr>
              <a:t>e &lt; b: bottlenecked elsewhere at 0.5 Gb/s!?</a:t>
            </a:r>
          </a:p>
        </p:txBody>
      </p:sp>
      <p:graphicFrame>
        <p:nvGraphicFramePr>
          <p:cNvPr id="23" name="Table 22"/>
          <p:cNvGraphicFramePr>
            <a:graphicFrameLocks noGrp="1"/>
          </p:cNvGraphicFramePr>
          <p:nvPr>
            <p:extLst>
              <p:ext uri="{D42A27DB-BD31-4B8C-83A1-F6EECF244321}">
                <p14:modId xmlns:p14="http://schemas.microsoft.com/office/powerpoint/2010/main" val="2480119816"/>
              </p:ext>
            </p:extLst>
          </p:nvPr>
        </p:nvGraphicFramePr>
        <p:xfrm>
          <a:off x="609600" y="3510976"/>
          <a:ext cx="4429714" cy="1310640"/>
        </p:xfrm>
        <a:graphic>
          <a:graphicData uri="http://schemas.openxmlformats.org/drawingml/2006/table">
            <a:tbl>
              <a:tblPr firstRow="1" bandRow="1">
                <a:tableStyleId>{5940675A-B579-460E-94D1-54222C63F5DA}</a:tableStyleId>
              </a:tblPr>
              <a:tblGrid>
                <a:gridCol w="2328425"/>
                <a:gridCol w="1070849"/>
                <a:gridCol w="1030440"/>
              </a:tblGrid>
              <a:tr h="334814">
                <a:tc rowSpan="2">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200" b="0" dirty="0" smtClean="0"/>
                        <a:t>Red Flow’s</a:t>
                      </a:r>
                    </a:p>
                    <a:p>
                      <a:pPr marL="0" marR="0" indent="0" algn="ctr" defTabSz="457200" rtl="0" eaLnBrk="1" fontAlgn="auto" latinLnBrk="0" hangingPunct="1">
                        <a:lnSpc>
                          <a:spcPct val="100000"/>
                        </a:lnSpc>
                        <a:spcBef>
                          <a:spcPts val="0"/>
                        </a:spcBef>
                        <a:spcAft>
                          <a:spcPts val="0"/>
                        </a:spcAft>
                        <a:buClrTx/>
                        <a:buSzTx/>
                        <a:buFontTx/>
                        <a:buNone/>
                        <a:tabLst/>
                        <a:defRPr/>
                      </a:pPr>
                      <a:r>
                        <a:rPr lang="en-US" sz="2200" b="0" dirty="0" smtClean="0"/>
                        <a:t> Per-Link</a:t>
                      </a:r>
                      <a:r>
                        <a:rPr lang="en-US" sz="2200" b="0" baseline="0" dirty="0" smtClean="0"/>
                        <a:t> </a:t>
                      </a:r>
                      <a:r>
                        <a:rPr lang="en-US" sz="2200" b="0" dirty="0" smtClean="0"/>
                        <a:t> State</a:t>
                      </a:r>
                      <a:endParaRPr lang="en-US" sz="2200" b="0" dirty="0"/>
                    </a:p>
                  </a:txBody>
                  <a:tcPr>
                    <a:solidFill>
                      <a:srgbClr val="FF0000"/>
                    </a:solidFill>
                  </a:tcPr>
                </a:tc>
                <a:tc gridSpan="2">
                  <a:txBody>
                    <a:bodyPr/>
                    <a:lstStyle/>
                    <a:p>
                      <a:pPr algn="ctr"/>
                      <a:r>
                        <a:rPr lang="en-US" sz="2200" dirty="0" smtClean="0"/>
                        <a:t>Link</a:t>
                      </a:r>
                      <a:endParaRPr lang="en-US" sz="2200" dirty="0"/>
                    </a:p>
                  </a:txBody>
                  <a:tcPr>
                    <a:solidFill>
                      <a:srgbClr val="FF0000"/>
                    </a:solidFill>
                  </a:tcPr>
                </a:tc>
                <a:tc hMerge="1">
                  <a:txBody>
                    <a:bodyPr/>
                    <a:lstStyle/>
                    <a:p>
                      <a:endParaRPr lang="en-US" sz="1800" dirty="0"/>
                    </a:p>
                  </a:txBody>
                  <a:tcPr>
                    <a:solidFill>
                      <a:srgbClr val="FF0000"/>
                    </a:solidFill>
                  </a:tcPr>
                </a:tc>
              </a:tr>
              <a:tr h="334814">
                <a:tc vMerge="1">
                  <a:txBody>
                    <a:bodyPr/>
                    <a:lstStyle/>
                    <a:p>
                      <a:endParaRPr lang="en-US" sz="1800" b="1" dirty="0"/>
                    </a:p>
                  </a:txBody>
                  <a:tcPr>
                    <a:solidFill>
                      <a:srgbClr val="FF0000"/>
                    </a:solidFill>
                  </a:tcPr>
                </a:tc>
                <a:tc>
                  <a:txBody>
                    <a:bodyPr/>
                    <a:lstStyle/>
                    <a:p>
                      <a:pPr algn="ctr"/>
                      <a:r>
                        <a:rPr lang="en-US" sz="2200" dirty="0" smtClean="0"/>
                        <a:t>1</a:t>
                      </a:r>
                      <a:endParaRPr lang="en-US" sz="2200" dirty="0"/>
                    </a:p>
                  </a:txBody>
                  <a:tcPr>
                    <a:solidFill>
                      <a:srgbClr val="FF0000"/>
                    </a:solidFill>
                  </a:tcPr>
                </a:tc>
                <a:tc>
                  <a:txBody>
                    <a:bodyPr/>
                    <a:lstStyle/>
                    <a:p>
                      <a:pPr algn="ctr"/>
                      <a:r>
                        <a:rPr lang="en-US" sz="2200" baseline="0" dirty="0" smtClean="0"/>
                        <a:t> 2</a:t>
                      </a:r>
                      <a:endParaRPr lang="en-US" sz="2200" dirty="0"/>
                    </a:p>
                  </a:txBody>
                  <a:tcPr>
                    <a:solidFill>
                      <a:srgbClr val="FF0000"/>
                    </a:solidFill>
                  </a:tcPr>
                </a:tc>
              </a:tr>
              <a:tr h="334814">
                <a:tc>
                  <a:txBody>
                    <a:bodyPr/>
                    <a:lstStyle/>
                    <a:p>
                      <a:r>
                        <a:rPr lang="en-US" sz="2200" dirty="0" smtClean="0"/>
                        <a:t>bn.</a:t>
                      </a:r>
                      <a:r>
                        <a:rPr lang="en-US" sz="2200" baseline="0" dirty="0" smtClean="0"/>
                        <a:t> rate (b)</a:t>
                      </a:r>
                      <a:endParaRPr lang="en-US" sz="2200" dirty="0"/>
                    </a:p>
                  </a:txBody>
                  <a:tcPr>
                    <a:solidFill>
                      <a:srgbClr val="FF0000"/>
                    </a:solidFill>
                  </a:tcPr>
                </a:tc>
                <a:tc>
                  <a:txBody>
                    <a:bodyPr/>
                    <a:lstStyle/>
                    <a:p>
                      <a:pPr algn="ctr"/>
                      <a:r>
                        <a:rPr lang="en-US" sz="2400" dirty="0" smtClean="0"/>
                        <a:t>0.5</a:t>
                      </a:r>
                      <a:endParaRPr lang="en-US" sz="2400" dirty="0"/>
                    </a:p>
                  </a:txBody>
                  <a:tcPr>
                    <a:solidFill>
                      <a:srgbClr val="FF0000"/>
                    </a:solidFill>
                  </a:tcPr>
                </a:tc>
                <a:tc>
                  <a:txBody>
                    <a:bodyPr/>
                    <a:lstStyle/>
                    <a:p>
                      <a:pPr algn="ctr"/>
                      <a:endParaRPr lang="en-US" sz="2400" dirty="0"/>
                    </a:p>
                  </a:txBody>
                  <a:tcPr>
                    <a:solidFill>
                      <a:srgbClr val="FF0000"/>
                    </a:solidFill>
                  </a:tcPr>
                </a:tc>
              </a:tr>
            </a:tbl>
          </a:graphicData>
        </a:graphic>
      </p:graphicFrame>
      <p:graphicFrame>
        <p:nvGraphicFramePr>
          <p:cNvPr id="24" name="Table 23"/>
          <p:cNvGraphicFramePr>
            <a:graphicFrameLocks noGrp="1"/>
          </p:cNvGraphicFramePr>
          <p:nvPr>
            <p:extLst>
              <p:ext uri="{D42A27DB-BD31-4B8C-83A1-F6EECF244321}">
                <p14:modId xmlns:p14="http://schemas.microsoft.com/office/powerpoint/2010/main" val="1008858913"/>
              </p:ext>
            </p:extLst>
          </p:nvPr>
        </p:nvGraphicFramePr>
        <p:xfrm>
          <a:off x="6805932" y="5299335"/>
          <a:ext cx="2338068" cy="1188720"/>
        </p:xfrm>
        <a:graphic>
          <a:graphicData uri="http://schemas.openxmlformats.org/drawingml/2006/table">
            <a:tbl>
              <a:tblPr firstRow="1" bandRow="1">
                <a:tableStyleId>{5940675A-B579-460E-94D1-54222C63F5DA}</a:tableStyleId>
              </a:tblPr>
              <a:tblGrid>
                <a:gridCol w="1221018"/>
                <a:gridCol w="1117050"/>
              </a:tblGrid>
              <a:tr h="339614">
                <a:tc gridSpan="2">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000" dirty="0" smtClean="0"/>
                        <a:t>Link 2’s State</a:t>
                      </a:r>
                      <a:endParaRPr lang="en-US" sz="2000" dirty="0"/>
                    </a:p>
                  </a:txBody>
                  <a:tcPr>
                    <a:solidFill>
                      <a:schemeClr val="bg1"/>
                    </a:solidFill>
                  </a:tcPr>
                </a:tc>
                <a:tc hMerge="1">
                  <a:txBody>
                    <a:bodyPr/>
                    <a:lstStyle/>
                    <a:p>
                      <a:pPr algn="ctr"/>
                      <a:endParaRPr lang="en-US" sz="1800" dirty="0"/>
                    </a:p>
                  </a:txBody>
                  <a:tcPr>
                    <a:noFill/>
                  </a:tcPr>
                </a:tc>
              </a:tr>
              <a:tr h="339614">
                <a:tc>
                  <a:txBody>
                    <a:bodyPr/>
                    <a:lstStyle/>
                    <a:p>
                      <a:r>
                        <a:rPr lang="en-US" sz="2000" b="0" dirty="0" err="1" smtClean="0"/>
                        <a:t>NumB</a:t>
                      </a:r>
                      <a:endParaRPr lang="en-US" sz="2000" b="0" dirty="0"/>
                    </a:p>
                  </a:txBody>
                  <a:tcPr>
                    <a:solidFill>
                      <a:schemeClr val="bg1"/>
                    </a:solidFill>
                  </a:tcPr>
                </a:tc>
                <a:tc>
                  <a:txBody>
                    <a:bodyPr/>
                    <a:lstStyle/>
                    <a:p>
                      <a:pPr algn="ctr"/>
                      <a:r>
                        <a:rPr lang="en-US" sz="2000" b="0" dirty="0" smtClean="0"/>
                        <a:t>0</a:t>
                      </a:r>
                      <a:endParaRPr lang="en-US" sz="2000" b="0" dirty="0"/>
                    </a:p>
                  </a:txBody>
                  <a:tcPr>
                    <a:solidFill>
                      <a:schemeClr val="bg1"/>
                    </a:solidFill>
                  </a:tcPr>
                </a:tc>
              </a:tr>
              <a:tr h="339614">
                <a:tc>
                  <a:txBody>
                    <a:bodyPr/>
                    <a:lstStyle/>
                    <a:p>
                      <a:r>
                        <a:rPr lang="en-US" sz="2000" dirty="0" err="1" smtClean="0"/>
                        <a:t>SumE</a:t>
                      </a:r>
                      <a:endParaRPr lang="en-US" sz="2000" dirty="0"/>
                    </a:p>
                  </a:txBody>
                  <a:tcPr>
                    <a:solidFill>
                      <a:schemeClr val="bg1"/>
                    </a:solidFill>
                  </a:tcPr>
                </a:tc>
                <a:tc>
                  <a:txBody>
                    <a:bodyPr/>
                    <a:lstStyle/>
                    <a:p>
                      <a:pPr algn="ctr"/>
                      <a:r>
                        <a:rPr lang="en-US" sz="2000" dirty="0" smtClean="0"/>
                        <a:t>0</a:t>
                      </a:r>
                      <a:endParaRPr lang="en-US" sz="2000" dirty="0"/>
                    </a:p>
                  </a:txBody>
                  <a:tcPr>
                    <a:solidFill>
                      <a:schemeClr val="bg1"/>
                    </a:solidFill>
                  </a:tcPr>
                </a:tc>
              </a:tr>
            </a:tbl>
          </a:graphicData>
        </a:graphic>
      </p:graphicFrame>
      <p:graphicFrame>
        <p:nvGraphicFramePr>
          <p:cNvPr id="25" name="Table 24"/>
          <p:cNvGraphicFramePr>
            <a:graphicFrameLocks noGrp="1"/>
          </p:cNvGraphicFramePr>
          <p:nvPr>
            <p:extLst>
              <p:ext uri="{D42A27DB-BD31-4B8C-83A1-F6EECF244321}">
                <p14:modId xmlns:p14="http://schemas.microsoft.com/office/powerpoint/2010/main" val="1606889625"/>
              </p:ext>
            </p:extLst>
          </p:nvPr>
        </p:nvGraphicFramePr>
        <p:xfrm>
          <a:off x="6814937" y="5287839"/>
          <a:ext cx="2338068" cy="1188720"/>
        </p:xfrm>
        <a:graphic>
          <a:graphicData uri="http://schemas.openxmlformats.org/drawingml/2006/table">
            <a:tbl>
              <a:tblPr firstRow="1" bandRow="1">
                <a:tableStyleId>{5940675A-B579-460E-94D1-54222C63F5DA}</a:tableStyleId>
              </a:tblPr>
              <a:tblGrid>
                <a:gridCol w="1221018"/>
                <a:gridCol w="1117050"/>
              </a:tblGrid>
              <a:tr h="339614">
                <a:tc gridSpan="2">
                  <a:txBody>
                    <a:bodyPr/>
                    <a:lstStyle/>
                    <a:p>
                      <a:pPr marL="0" marR="0" indent="0" algn="ctr" defTabSz="457200" rtl="0" eaLnBrk="1" fontAlgn="auto" latinLnBrk="0" hangingPunct="1">
                        <a:lnSpc>
                          <a:spcPct val="100000"/>
                        </a:lnSpc>
                        <a:spcBef>
                          <a:spcPts val="0"/>
                        </a:spcBef>
                        <a:spcAft>
                          <a:spcPts val="0"/>
                        </a:spcAft>
                        <a:buClrTx/>
                        <a:buSzTx/>
                        <a:buFontTx/>
                        <a:buNone/>
                        <a:tabLst/>
                        <a:defRPr/>
                      </a:pPr>
                      <a:r>
                        <a:rPr lang="en-US" sz="2000" dirty="0" smtClean="0"/>
                        <a:t>Link 2’s State</a:t>
                      </a:r>
                      <a:endParaRPr lang="en-US" sz="2000" dirty="0"/>
                    </a:p>
                  </a:txBody>
                  <a:tcPr>
                    <a:solidFill>
                      <a:schemeClr val="bg1"/>
                    </a:solidFill>
                  </a:tcPr>
                </a:tc>
                <a:tc hMerge="1">
                  <a:txBody>
                    <a:bodyPr/>
                    <a:lstStyle/>
                    <a:p>
                      <a:pPr algn="ctr"/>
                      <a:endParaRPr lang="en-US" sz="1800" dirty="0"/>
                    </a:p>
                  </a:txBody>
                  <a:tcPr>
                    <a:noFill/>
                  </a:tcPr>
                </a:tc>
              </a:tr>
              <a:tr h="339614">
                <a:tc>
                  <a:txBody>
                    <a:bodyPr/>
                    <a:lstStyle/>
                    <a:p>
                      <a:r>
                        <a:rPr lang="en-US" sz="2000" b="0" dirty="0" err="1" smtClean="0"/>
                        <a:t>NumB</a:t>
                      </a:r>
                      <a:endParaRPr lang="en-US" sz="2000" b="0" dirty="0"/>
                    </a:p>
                  </a:txBody>
                  <a:tcPr>
                    <a:solidFill>
                      <a:schemeClr val="bg1"/>
                    </a:solidFill>
                  </a:tcPr>
                </a:tc>
                <a:tc>
                  <a:txBody>
                    <a:bodyPr/>
                    <a:lstStyle/>
                    <a:p>
                      <a:pPr algn="ctr"/>
                      <a:r>
                        <a:rPr lang="en-US" sz="2000" b="0" dirty="0" smtClean="0"/>
                        <a:t>1</a:t>
                      </a:r>
                      <a:endParaRPr lang="en-US" sz="2000" b="0" dirty="0"/>
                    </a:p>
                  </a:txBody>
                  <a:tcPr>
                    <a:solidFill>
                      <a:schemeClr val="bg1"/>
                    </a:solidFill>
                  </a:tcPr>
                </a:tc>
              </a:tr>
              <a:tr h="339614">
                <a:tc>
                  <a:txBody>
                    <a:bodyPr/>
                    <a:lstStyle/>
                    <a:p>
                      <a:r>
                        <a:rPr lang="en-US" sz="2000" dirty="0" err="1" smtClean="0"/>
                        <a:t>SumE</a:t>
                      </a:r>
                      <a:endParaRPr lang="en-US" sz="2000" dirty="0"/>
                    </a:p>
                  </a:txBody>
                  <a:tcPr>
                    <a:solidFill>
                      <a:schemeClr val="bg1"/>
                    </a:solidFill>
                  </a:tcPr>
                </a:tc>
                <a:tc>
                  <a:txBody>
                    <a:bodyPr/>
                    <a:lstStyle/>
                    <a:p>
                      <a:pPr algn="ctr"/>
                      <a:r>
                        <a:rPr lang="en-US" sz="2000" dirty="0" smtClean="0"/>
                        <a:t>0</a:t>
                      </a:r>
                      <a:endParaRPr lang="en-US" sz="2000" dirty="0"/>
                    </a:p>
                  </a:txBody>
                  <a:tcPr>
                    <a:solidFill>
                      <a:schemeClr val="bg1"/>
                    </a:solidFill>
                  </a:tcPr>
                </a:tc>
              </a:tr>
            </a:tbl>
          </a:graphicData>
        </a:graphic>
      </p:graphicFrame>
      <p:sp>
        <p:nvSpPr>
          <p:cNvPr id="3" name="Slide Number Placeholder 2"/>
          <p:cNvSpPr>
            <a:spLocks noGrp="1"/>
          </p:cNvSpPr>
          <p:nvPr>
            <p:ph type="sldNum" sz="quarter" idx="12"/>
          </p:nvPr>
        </p:nvSpPr>
        <p:spPr/>
        <p:txBody>
          <a:bodyPr/>
          <a:lstStyle/>
          <a:p>
            <a:fld id="{EB2BD899-86B4-7643-ABF1-A18C83D3D071}" type="slidenum">
              <a:rPr lang="en-US" smtClean="0"/>
              <a:t>21</a:t>
            </a:fld>
            <a:endParaRPr lang="en-US"/>
          </a:p>
        </p:txBody>
      </p:sp>
    </p:spTree>
    <p:extLst>
      <p:ext uri="{BB962C8B-B14F-4D97-AF65-F5344CB8AC3E}">
        <p14:creationId xmlns:p14="http://schemas.microsoft.com/office/powerpoint/2010/main" val="231752979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3.96803E-6 -4.3257E-7 L 0.35476 0.00023 " pathEditMode="relative" rAng="0" ptsTypes="AA">
                                      <p:cBhvr>
                                        <p:cTn id="6" dur="500" fill="hold"/>
                                        <p:tgtEl>
                                          <p:spTgt spid="23"/>
                                        </p:tgtEl>
                                        <p:attrNameLst>
                                          <p:attrName>ppt_x</p:attrName>
                                          <p:attrName>ppt_y</p:attrName>
                                        </p:attrNameLst>
                                      </p:cBhvr>
                                      <p:rCtr x="17738" y="0"/>
                                    </p:animMotion>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74638"/>
            <a:ext cx="9144000" cy="1143000"/>
          </a:xfrm>
        </p:spPr>
        <p:txBody>
          <a:bodyPr>
            <a:normAutofit fontScale="90000"/>
          </a:bodyPr>
          <a:lstStyle/>
          <a:p>
            <a:r>
              <a:rPr lang="en-US" dirty="0" smtClean="0"/>
              <a:t>Bad bottleneck rates delay convergence</a:t>
            </a:r>
            <a:endParaRPr lang="en-US" dirty="0"/>
          </a:p>
        </p:txBody>
      </p:sp>
      <p:pic>
        <p:nvPicPr>
          <p:cNvPr id="6" name="Content Placeholder 5"/>
          <p:cNvPicPr>
            <a:picLocks noGrp="1" noChangeAspect="1"/>
          </p:cNvPicPr>
          <p:nvPr>
            <p:ph idx="1"/>
          </p:nvPr>
        </p:nvPicPr>
        <p:blipFill>
          <a:blip r:embed="rId3"/>
          <a:srcRect l="-20948" r="-20948"/>
          <a:stretch>
            <a:fillRect/>
          </a:stretch>
        </p:blipFill>
        <p:spPr/>
      </p:pic>
      <p:sp>
        <p:nvSpPr>
          <p:cNvPr id="3" name="Slide Number Placeholder 2"/>
          <p:cNvSpPr>
            <a:spLocks noGrp="1"/>
          </p:cNvSpPr>
          <p:nvPr>
            <p:ph type="sldNum" sz="quarter" idx="12"/>
          </p:nvPr>
        </p:nvSpPr>
        <p:spPr/>
        <p:txBody>
          <a:bodyPr/>
          <a:lstStyle/>
          <a:p>
            <a:fld id="{EB2BD899-86B4-7643-ABF1-A18C83D3D071}" type="slidenum">
              <a:rPr lang="en-US" smtClean="0"/>
              <a:t>22</a:t>
            </a:fld>
            <a:endParaRPr lang="en-US"/>
          </a:p>
        </p:txBody>
      </p:sp>
    </p:spTree>
    <p:extLst>
      <p:ext uri="{BB962C8B-B14F-4D97-AF65-F5344CB8AC3E}">
        <p14:creationId xmlns:p14="http://schemas.microsoft.com/office/powerpoint/2010/main" val="1938141811"/>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Key Insight</a:t>
            </a:r>
            <a:endParaRPr lang="en-US" dirty="0"/>
          </a:p>
        </p:txBody>
      </p:sp>
      <p:sp>
        <p:nvSpPr>
          <p:cNvPr id="3" name="Content Placeholder 2"/>
          <p:cNvSpPr>
            <a:spLocks noGrp="1"/>
          </p:cNvSpPr>
          <p:nvPr>
            <p:ph idx="1"/>
          </p:nvPr>
        </p:nvSpPr>
        <p:spPr/>
        <p:txBody>
          <a:bodyPr/>
          <a:lstStyle/>
          <a:p>
            <a:r>
              <a:rPr lang="en-US" dirty="0" smtClean="0"/>
              <a:t>Recognize when the bottleneck rate is safe to propagate, using constant state.</a:t>
            </a:r>
          </a:p>
          <a:p>
            <a:r>
              <a:rPr lang="en-US" i="1" dirty="0" err="1" smtClean="0"/>
              <a:t>MaxE</a:t>
            </a:r>
            <a:r>
              <a:rPr lang="en-US" dirty="0" smtClean="0"/>
              <a:t>, maximum rate allocated to E flow in the last two RTTs.</a:t>
            </a:r>
          </a:p>
          <a:p>
            <a:r>
              <a:rPr lang="en-US" dirty="0" smtClean="0"/>
              <a:t>Propagate </a:t>
            </a:r>
            <a:r>
              <a:rPr lang="en-US" i="1" dirty="0" smtClean="0"/>
              <a:t>b</a:t>
            </a:r>
            <a:r>
              <a:rPr lang="en-US" dirty="0" smtClean="0"/>
              <a:t> only when </a:t>
            </a:r>
            <a:r>
              <a:rPr lang="en-US" i="1" dirty="0" smtClean="0"/>
              <a:t>b &gt;= </a:t>
            </a:r>
            <a:r>
              <a:rPr lang="en-US" i="1" dirty="0" err="1" smtClean="0"/>
              <a:t>MaxE</a:t>
            </a:r>
            <a:r>
              <a:rPr lang="en-US" i="1" dirty="0" smtClean="0"/>
              <a:t>.</a:t>
            </a:r>
          </a:p>
          <a:p>
            <a:r>
              <a:rPr lang="en-US" dirty="0" smtClean="0"/>
              <a:t>Propagated rate at least fair share rate</a:t>
            </a:r>
            <a:r>
              <a:rPr lang="en-US" i="1" dirty="0" smtClean="0"/>
              <a:t>.</a:t>
            </a:r>
          </a:p>
          <a:p>
            <a:r>
              <a:rPr lang="en-US" dirty="0" smtClean="0"/>
              <a:t>Link with lowest fair share recognizes </a:t>
            </a:r>
            <a:r>
              <a:rPr lang="en-US" i="1" dirty="0" smtClean="0"/>
              <a:t>B</a:t>
            </a:r>
            <a:r>
              <a:rPr lang="en-US" dirty="0" smtClean="0"/>
              <a:t> flows.</a:t>
            </a:r>
          </a:p>
        </p:txBody>
      </p:sp>
      <p:sp>
        <p:nvSpPr>
          <p:cNvPr id="4" name="Slide Number Placeholder 3"/>
          <p:cNvSpPr>
            <a:spLocks noGrp="1"/>
          </p:cNvSpPr>
          <p:nvPr>
            <p:ph type="sldNum" sz="quarter" idx="12"/>
          </p:nvPr>
        </p:nvSpPr>
        <p:spPr/>
        <p:txBody>
          <a:bodyPr/>
          <a:lstStyle/>
          <a:p>
            <a:fld id="{EB2BD899-86B4-7643-ABF1-A18C83D3D071}" type="slidenum">
              <a:rPr lang="en-US" smtClean="0"/>
              <a:t>23</a:t>
            </a:fld>
            <a:endParaRPr lang="en-US"/>
          </a:p>
        </p:txBody>
      </p:sp>
    </p:spTree>
    <p:extLst>
      <p:ext uri="{BB962C8B-B14F-4D97-AF65-F5344CB8AC3E}">
        <p14:creationId xmlns:p14="http://schemas.microsoft.com/office/powerpoint/2010/main" val="347784915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solidFill>
                  <a:schemeClr val="bg1">
                    <a:lumMod val="50000"/>
                  </a:schemeClr>
                </a:solidFill>
              </a:rPr>
              <a:t>The </a:t>
            </a:r>
            <a:r>
              <a:rPr lang="en-US" dirty="0">
                <a:solidFill>
                  <a:schemeClr val="bg1">
                    <a:lumMod val="50000"/>
                  </a:schemeClr>
                </a:solidFill>
              </a:rPr>
              <a:t>n</a:t>
            </a:r>
            <a:r>
              <a:rPr lang="en-US" dirty="0" smtClean="0">
                <a:solidFill>
                  <a:schemeClr val="bg1">
                    <a:lumMod val="50000"/>
                  </a:schemeClr>
                </a:solidFill>
              </a:rPr>
              <a:t>-PERC Algorithm</a:t>
            </a:r>
            <a:endParaRPr lang="en-US" dirty="0">
              <a:solidFill>
                <a:schemeClr val="bg1">
                  <a:lumMod val="50000"/>
                </a:schemeClr>
              </a:solidFill>
            </a:endParaRPr>
          </a:p>
        </p:txBody>
      </p:sp>
      <p:sp>
        <p:nvSpPr>
          <p:cNvPr id="3" name="Content Placeholder 2"/>
          <p:cNvSpPr>
            <a:spLocks noGrp="1"/>
          </p:cNvSpPr>
          <p:nvPr>
            <p:ph idx="1"/>
          </p:nvPr>
        </p:nvSpPr>
        <p:spPr/>
        <p:txBody>
          <a:bodyPr>
            <a:normAutofit/>
          </a:bodyPr>
          <a:lstStyle/>
          <a:p>
            <a:r>
              <a:rPr lang="en-US" dirty="0" smtClean="0">
                <a:solidFill>
                  <a:schemeClr val="bg1">
                    <a:lumMod val="50000"/>
                  </a:schemeClr>
                </a:solidFill>
              </a:rPr>
              <a:t>Calculate </a:t>
            </a:r>
            <a:r>
              <a:rPr lang="en-US" i="1" dirty="0" smtClean="0">
                <a:solidFill>
                  <a:schemeClr val="bg1">
                    <a:lumMod val="50000"/>
                  </a:schemeClr>
                </a:solidFill>
              </a:rPr>
              <a:t>b</a:t>
            </a:r>
            <a:r>
              <a:rPr lang="en-US" dirty="0" smtClean="0">
                <a:solidFill>
                  <a:schemeClr val="bg1">
                    <a:lumMod val="50000"/>
                  </a:schemeClr>
                </a:solidFill>
              </a:rPr>
              <a:t>ottleneck rate assuming flow will be bottlenecked here,  </a:t>
            </a:r>
            <a:r>
              <a:rPr lang="en-US" i="1" dirty="0" smtClean="0">
                <a:solidFill>
                  <a:schemeClr val="bg1">
                    <a:lumMod val="50000"/>
                  </a:schemeClr>
                </a:solidFill>
              </a:rPr>
              <a:t>b</a:t>
            </a:r>
            <a:r>
              <a:rPr lang="en-US" dirty="0" smtClean="0">
                <a:solidFill>
                  <a:schemeClr val="bg1">
                    <a:lumMod val="50000"/>
                  </a:schemeClr>
                </a:solidFill>
              </a:rPr>
              <a:t> = (C </a:t>
            </a:r>
            <a:r>
              <a:rPr lang="mr-IN" dirty="0" smtClean="0">
                <a:solidFill>
                  <a:schemeClr val="bg1">
                    <a:lumMod val="50000"/>
                  </a:schemeClr>
                </a:solidFill>
              </a:rPr>
              <a:t>–</a:t>
            </a:r>
            <a:r>
              <a:rPr lang="en-US" dirty="0" smtClean="0">
                <a:solidFill>
                  <a:schemeClr val="bg1">
                    <a:lumMod val="50000"/>
                  </a:schemeClr>
                </a:solidFill>
              </a:rPr>
              <a:t> </a:t>
            </a:r>
            <a:r>
              <a:rPr lang="en-US" dirty="0" err="1" smtClean="0">
                <a:solidFill>
                  <a:schemeClr val="bg1">
                    <a:lumMod val="50000"/>
                  </a:schemeClr>
                </a:solidFill>
              </a:rPr>
              <a:t>SumE</a:t>
            </a:r>
            <a:r>
              <a:rPr lang="en-US" dirty="0" smtClean="0">
                <a:solidFill>
                  <a:schemeClr val="bg1">
                    <a:lumMod val="50000"/>
                  </a:schemeClr>
                </a:solidFill>
              </a:rPr>
              <a:t>)/</a:t>
            </a:r>
            <a:r>
              <a:rPr lang="en-US" dirty="0" err="1" smtClean="0">
                <a:solidFill>
                  <a:schemeClr val="bg1">
                    <a:lumMod val="50000"/>
                  </a:schemeClr>
                </a:solidFill>
              </a:rPr>
              <a:t>NumB</a:t>
            </a:r>
            <a:endParaRPr lang="en-US" dirty="0" smtClean="0">
              <a:solidFill>
                <a:schemeClr val="bg1">
                  <a:lumMod val="50000"/>
                </a:schemeClr>
              </a:solidFill>
            </a:endParaRPr>
          </a:p>
          <a:p>
            <a:r>
              <a:rPr lang="en-US" dirty="0" smtClean="0">
                <a:solidFill>
                  <a:schemeClr val="bg1">
                    <a:lumMod val="50000"/>
                  </a:schemeClr>
                </a:solidFill>
              </a:rPr>
              <a:t>Calculate limit rate, </a:t>
            </a:r>
            <a:r>
              <a:rPr lang="en-US" i="1" dirty="0" smtClean="0">
                <a:solidFill>
                  <a:schemeClr val="bg1">
                    <a:lumMod val="50000"/>
                  </a:schemeClr>
                </a:solidFill>
              </a:rPr>
              <a:t>e</a:t>
            </a:r>
            <a:r>
              <a:rPr lang="en-US" dirty="0" smtClean="0">
                <a:solidFill>
                  <a:schemeClr val="bg1">
                    <a:lumMod val="50000"/>
                  </a:schemeClr>
                </a:solidFill>
              </a:rPr>
              <a:t>, lowest bottleneck rate elsewhere</a:t>
            </a:r>
          </a:p>
          <a:p>
            <a:r>
              <a:rPr lang="en-US" dirty="0" smtClean="0">
                <a:solidFill>
                  <a:schemeClr val="bg1">
                    <a:lumMod val="50000"/>
                  </a:schemeClr>
                </a:solidFill>
              </a:rPr>
              <a:t>Allocate lower of the two </a:t>
            </a:r>
            <a:r>
              <a:rPr lang="en-US" i="1" dirty="0" smtClean="0">
                <a:solidFill>
                  <a:schemeClr val="bg1">
                    <a:lumMod val="50000"/>
                  </a:schemeClr>
                </a:solidFill>
              </a:rPr>
              <a:t>a = min(</a:t>
            </a:r>
            <a:r>
              <a:rPr lang="en-US" i="1" dirty="0" err="1" smtClean="0">
                <a:solidFill>
                  <a:schemeClr val="bg1">
                    <a:lumMod val="50000"/>
                  </a:schemeClr>
                </a:solidFill>
              </a:rPr>
              <a:t>b,e</a:t>
            </a:r>
            <a:r>
              <a:rPr lang="en-US" i="1" dirty="0" smtClean="0">
                <a:solidFill>
                  <a:schemeClr val="bg1">
                    <a:lumMod val="50000"/>
                  </a:schemeClr>
                </a:solidFill>
              </a:rPr>
              <a:t>)</a:t>
            </a:r>
          </a:p>
          <a:p>
            <a:r>
              <a:rPr lang="en-US" dirty="0" smtClean="0">
                <a:solidFill>
                  <a:schemeClr val="bg1">
                    <a:lumMod val="50000"/>
                  </a:schemeClr>
                </a:solidFill>
              </a:rPr>
              <a:t>Update packet and link</a:t>
            </a:r>
          </a:p>
          <a:p>
            <a:r>
              <a:rPr lang="en-US" dirty="0" smtClean="0"/>
              <a:t>Decide whether to propagate b (b &gt;= </a:t>
            </a:r>
            <a:r>
              <a:rPr lang="en-US" dirty="0" err="1" smtClean="0"/>
              <a:t>MaxE</a:t>
            </a:r>
            <a:r>
              <a:rPr lang="en-US" dirty="0" smtClean="0"/>
              <a:t>?)</a:t>
            </a:r>
            <a:endParaRPr lang="en-US" dirty="0"/>
          </a:p>
        </p:txBody>
      </p:sp>
      <p:sp>
        <p:nvSpPr>
          <p:cNvPr id="4" name="TextBox 3"/>
          <p:cNvSpPr txBox="1"/>
          <p:nvPr/>
        </p:nvSpPr>
        <p:spPr>
          <a:xfrm>
            <a:off x="5344918" y="2461342"/>
            <a:ext cx="1295998" cy="369332"/>
          </a:xfrm>
          <a:prstGeom prst="rect">
            <a:avLst/>
          </a:prstGeom>
          <a:noFill/>
        </p:spPr>
        <p:txBody>
          <a:bodyPr wrap="none" rtlCol="0">
            <a:spAutoFit/>
          </a:bodyPr>
          <a:lstStyle/>
          <a:p>
            <a:r>
              <a:rPr lang="en-US" b="1" dirty="0" smtClean="0"/>
              <a:t>propagated</a:t>
            </a:r>
            <a:endParaRPr lang="en-US" b="1" dirty="0"/>
          </a:p>
        </p:txBody>
      </p:sp>
      <p:sp>
        <p:nvSpPr>
          <p:cNvPr id="5" name="TextBox 4"/>
          <p:cNvSpPr txBox="1"/>
          <p:nvPr/>
        </p:nvSpPr>
        <p:spPr>
          <a:xfrm>
            <a:off x="5566858" y="3113715"/>
            <a:ext cx="299631" cy="369332"/>
          </a:xfrm>
          <a:prstGeom prst="rect">
            <a:avLst/>
          </a:prstGeom>
          <a:noFill/>
        </p:spPr>
        <p:txBody>
          <a:bodyPr wrap="none" rtlCol="0">
            <a:spAutoFit/>
          </a:bodyPr>
          <a:lstStyle/>
          <a:p>
            <a:r>
              <a:rPr lang="en-US" dirty="0" smtClean="0"/>
              <a:t>^</a:t>
            </a:r>
            <a:endParaRPr lang="en-US" dirty="0"/>
          </a:p>
        </p:txBody>
      </p:sp>
      <p:sp>
        <p:nvSpPr>
          <p:cNvPr id="10" name="Freeform 9"/>
          <p:cNvSpPr/>
          <p:nvPr/>
        </p:nvSpPr>
        <p:spPr>
          <a:xfrm>
            <a:off x="5706028" y="2830674"/>
            <a:ext cx="52189" cy="404806"/>
          </a:xfrm>
          <a:custGeom>
            <a:avLst/>
            <a:gdLst>
              <a:gd name="connsiteX0" fmla="*/ 69586 w 104378"/>
              <a:gd name="connsiteY0" fmla="*/ 539247 h 539247"/>
              <a:gd name="connsiteX1" fmla="*/ 0 w 104378"/>
              <a:gd name="connsiteY1" fmla="*/ 121766 h 539247"/>
              <a:gd name="connsiteX2" fmla="*/ 104378 w 104378"/>
              <a:gd name="connsiteY2" fmla="*/ 0 h 539247"/>
            </a:gdLst>
            <a:ahLst/>
            <a:cxnLst>
              <a:cxn ang="0">
                <a:pos x="connsiteX0" y="connsiteY0"/>
              </a:cxn>
              <a:cxn ang="0">
                <a:pos x="connsiteX1" y="connsiteY1"/>
              </a:cxn>
              <a:cxn ang="0">
                <a:pos x="connsiteX2" y="connsiteY2"/>
              </a:cxn>
            </a:cxnLst>
            <a:rect l="l" t="t" r="r" b="b"/>
            <a:pathLst>
              <a:path w="104378" h="539247">
                <a:moveTo>
                  <a:pt x="69586" y="539247"/>
                </a:moveTo>
                <a:lnTo>
                  <a:pt x="0" y="121766"/>
                </a:lnTo>
                <a:lnTo>
                  <a:pt x="104378" y="0"/>
                </a:lnTo>
              </a:path>
            </a:pathLst>
          </a:custGeom>
          <a:noFill/>
          <a:ln>
            <a:solidFill>
              <a:schemeClr val="tx1"/>
            </a:solidFill>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8" name="Title 1"/>
          <p:cNvSpPr txBox="1">
            <a:spLocks/>
          </p:cNvSpPr>
          <p:nvPr/>
        </p:nvSpPr>
        <p:spPr>
          <a:xfrm>
            <a:off x="462336" y="279798"/>
            <a:ext cx="8229600" cy="1143000"/>
          </a:xfrm>
          <a:prstGeom prst="rect">
            <a:avLst/>
          </a:prstGeom>
          <a:solidFill>
            <a:srgbClr val="FFFFFF"/>
          </a:solidFill>
        </p:spPr>
        <p:txBody>
          <a:bodyPr vert="horz" lIns="91440" tIns="45720" rIns="91440" bIns="45720" rtlCol="0" anchor="ctr">
            <a:norm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smtClean="0">
                <a:solidFill>
                  <a:srgbClr val="000000"/>
                </a:solidFill>
              </a:rPr>
              <a:t>The </a:t>
            </a:r>
            <a:r>
              <a:rPr lang="en-US" b="1" smtClean="0">
                <a:solidFill>
                  <a:srgbClr val="000000"/>
                </a:solidFill>
              </a:rPr>
              <a:t>s</a:t>
            </a:r>
            <a:r>
              <a:rPr lang="en-US" smtClean="0">
                <a:solidFill>
                  <a:srgbClr val="000000"/>
                </a:solidFill>
              </a:rPr>
              <a:t>-PERC Algorithm</a:t>
            </a:r>
            <a:endParaRPr lang="en-US" dirty="0">
              <a:solidFill>
                <a:srgbClr val="000000"/>
              </a:solidFill>
            </a:endParaRPr>
          </a:p>
        </p:txBody>
      </p:sp>
      <p:sp>
        <p:nvSpPr>
          <p:cNvPr id="6" name="Slide Number Placeholder 5"/>
          <p:cNvSpPr>
            <a:spLocks noGrp="1"/>
          </p:cNvSpPr>
          <p:nvPr>
            <p:ph type="sldNum" sz="quarter" idx="12"/>
          </p:nvPr>
        </p:nvSpPr>
        <p:spPr/>
        <p:txBody>
          <a:bodyPr/>
          <a:lstStyle/>
          <a:p>
            <a:fld id="{EB2BD899-86B4-7643-ABF1-A18C83D3D071}" type="slidenum">
              <a:rPr lang="en-US" smtClean="0"/>
              <a:t>24</a:t>
            </a:fld>
            <a:endParaRPr lang="en-US"/>
          </a:p>
        </p:txBody>
      </p:sp>
    </p:spTree>
    <p:extLst>
      <p:ext uri="{BB962C8B-B14F-4D97-AF65-F5344CB8AC3E}">
        <p14:creationId xmlns:p14="http://schemas.microsoft.com/office/powerpoint/2010/main" val="374595417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8"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extBox 36"/>
          <p:cNvSpPr txBox="1"/>
          <p:nvPr/>
        </p:nvSpPr>
        <p:spPr>
          <a:xfrm>
            <a:off x="-103670" y="121411"/>
            <a:ext cx="9363911" cy="646331"/>
          </a:xfrm>
          <a:prstGeom prst="rect">
            <a:avLst/>
          </a:prstGeom>
          <a:noFill/>
        </p:spPr>
        <p:txBody>
          <a:bodyPr wrap="square" rtlCol="0">
            <a:spAutoFit/>
          </a:bodyPr>
          <a:lstStyle/>
          <a:p>
            <a:pPr algn="ctr"/>
            <a:r>
              <a:rPr lang="en-US" sz="3600" dirty="0" smtClean="0"/>
              <a:t>Link propagates at least its Fair Share Rate. </a:t>
            </a:r>
            <a:endParaRPr lang="en-US" sz="3600" dirty="0"/>
          </a:p>
        </p:txBody>
      </p:sp>
      <p:graphicFrame>
        <p:nvGraphicFramePr>
          <p:cNvPr id="5" name="Table 4"/>
          <p:cNvGraphicFramePr>
            <a:graphicFrameLocks noGrp="1"/>
          </p:cNvGraphicFramePr>
          <p:nvPr>
            <p:extLst>
              <p:ext uri="{D42A27DB-BD31-4B8C-83A1-F6EECF244321}">
                <p14:modId xmlns:p14="http://schemas.microsoft.com/office/powerpoint/2010/main" val="1098973138"/>
              </p:ext>
            </p:extLst>
          </p:nvPr>
        </p:nvGraphicFramePr>
        <p:xfrm>
          <a:off x="3131018" y="2198643"/>
          <a:ext cx="2593750" cy="3645980"/>
        </p:xfrm>
        <a:graphic>
          <a:graphicData uri="http://schemas.openxmlformats.org/drawingml/2006/table">
            <a:tbl>
              <a:tblPr firstRow="1" bandRow="1">
                <a:tableStyleId>{2D5ABB26-0587-4C30-8999-92F81FD0307C}</a:tableStyleId>
              </a:tblPr>
              <a:tblGrid>
                <a:gridCol w="2593750"/>
              </a:tblGrid>
              <a:tr h="911495">
                <a:tc>
                  <a:txBody>
                    <a:bodyPr/>
                    <a:lstStyle/>
                    <a:p>
                      <a:r>
                        <a:rPr lang="en-US" sz="3200" dirty="0" smtClean="0"/>
                        <a:t>C/N</a:t>
                      </a:r>
                      <a:endParaRPr lang="en-US" sz="3200" dirty="0"/>
                    </a:p>
                  </a:txBody>
                  <a:tcPr marL="161674" marR="161674" marT="80837" marB="8083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3366FF"/>
                    </a:solidFill>
                  </a:tcPr>
                </a:tc>
              </a:tr>
              <a:tr h="911495">
                <a:tc>
                  <a:txBody>
                    <a:bodyPr/>
                    <a:lstStyle/>
                    <a:p>
                      <a:r>
                        <a:rPr lang="en-US" sz="3200" dirty="0" smtClean="0"/>
                        <a:t>C/N</a:t>
                      </a:r>
                      <a:endParaRPr lang="en-US" sz="3200" dirty="0"/>
                    </a:p>
                  </a:txBody>
                  <a:tcPr marL="161674" marR="161674" marT="80837" marB="8083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3366FF"/>
                    </a:solidFill>
                  </a:tcPr>
                </a:tc>
              </a:tr>
              <a:tr h="911495">
                <a:tc>
                  <a:txBody>
                    <a:bodyPr/>
                    <a:lstStyle/>
                    <a:p>
                      <a:r>
                        <a:rPr lang="en-US" sz="3200" dirty="0" smtClean="0"/>
                        <a:t>C/N</a:t>
                      </a:r>
                      <a:endParaRPr lang="en-US" sz="3200" dirty="0"/>
                    </a:p>
                  </a:txBody>
                  <a:tcPr marL="161674" marR="161674" marT="80837" marB="8083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3366FF"/>
                    </a:solidFill>
                  </a:tcPr>
                </a:tc>
              </a:tr>
              <a:tr h="911495">
                <a:tc>
                  <a:txBody>
                    <a:bodyPr/>
                    <a:lstStyle/>
                    <a:p>
                      <a:r>
                        <a:rPr lang="en-US" sz="3200" dirty="0" smtClean="0"/>
                        <a:t>C/N</a:t>
                      </a:r>
                      <a:endParaRPr lang="en-US" sz="3200" dirty="0"/>
                    </a:p>
                  </a:txBody>
                  <a:tcPr marL="161674" marR="161674" marT="80837" marB="8083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3366FF"/>
                    </a:solidFill>
                  </a:tcPr>
                </a:tc>
              </a:tr>
            </a:tbl>
          </a:graphicData>
        </a:graphic>
      </p:graphicFrame>
      <p:graphicFrame>
        <p:nvGraphicFramePr>
          <p:cNvPr id="28" name="Table 27"/>
          <p:cNvGraphicFramePr>
            <a:graphicFrameLocks noGrp="1"/>
          </p:cNvGraphicFramePr>
          <p:nvPr>
            <p:extLst>
              <p:ext uri="{D42A27DB-BD31-4B8C-83A1-F6EECF244321}">
                <p14:modId xmlns:p14="http://schemas.microsoft.com/office/powerpoint/2010/main" val="864670251"/>
              </p:ext>
            </p:extLst>
          </p:nvPr>
        </p:nvGraphicFramePr>
        <p:xfrm>
          <a:off x="3131019" y="2179105"/>
          <a:ext cx="2593749" cy="3774061"/>
        </p:xfrm>
        <a:graphic>
          <a:graphicData uri="http://schemas.openxmlformats.org/drawingml/2006/table">
            <a:tbl>
              <a:tblPr firstRow="1" bandRow="1">
                <a:tableStyleId>{2D5ABB26-0587-4C30-8999-92F81FD0307C}</a:tableStyleId>
              </a:tblPr>
              <a:tblGrid>
                <a:gridCol w="2092019"/>
                <a:gridCol w="501730"/>
              </a:tblGrid>
              <a:tr h="1616740">
                <a:tc>
                  <a:txBody>
                    <a:bodyPr/>
                    <a:lstStyle/>
                    <a:p>
                      <a:r>
                        <a:rPr lang="en-US" sz="3200" i="1" u="none" dirty="0" smtClean="0"/>
                        <a:t>b</a:t>
                      </a:r>
                      <a:r>
                        <a:rPr lang="en-US" sz="3200" i="1" u="none" baseline="0" dirty="0" smtClean="0"/>
                        <a:t>= </a:t>
                      </a:r>
                      <a:r>
                        <a:rPr lang="en-US" sz="3200" i="1" u="sng" baseline="0" dirty="0" smtClean="0"/>
                        <a:t>C-</a:t>
                      </a:r>
                      <a:r>
                        <a:rPr lang="en-US" sz="3200" i="1" u="sng" baseline="0" dirty="0" err="1" smtClean="0"/>
                        <a:t>SumE</a:t>
                      </a:r>
                      <a:endParaRPr lang="en-US" sz="3200" i="1" u="sng" baseline="0" dirty="0" smtClean="0"/>
                    </a:p>
                    <a:p>
                      <a:r>
                        <a:rPr lang="en-US" sz="3200" i="1" u="none" baseline="0" dirty="0" smtClean="0"/>
                        <a:t>      </a:t>
                      </a:r>
                      <a:r>
                        <a:rPr lang="en-US" sz="3200" i="1" u="none" baseline="0" dirty="0" err="1" smtClean="0"/>
                        <a:t>NumB</a:t>
                      </a:r>
                      <a:endParaRPr lang="en-US" sz="3200" i="1" u="none" baseline="0" dirty="0" smtClean="0"/>
                    </a:p>
                    <a:p>
                      <a:r>
                        <a:rPr lang="en-US" sz="3200" i="1" u="none" baseline="0" dirty="0" smtClean="0"/>
                        <a:t>   &gt; C/N</a:t>
                      </a:r>
                      <a:endParaRPr lang="en-US" sz="3200" i="1" u="none" dirty="0"/>
                    </a:p>
                  </a:txBody>
                  <a:tcPr marL="161674" marR="161674" marT="80837" marB="8083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3366FF"/>
                    </a:solidFill>
                  </a:tcPr>
                </a:tc>
                <a:tc>
                  <a:txBody>
                    <a:bodyPr/>
                    <a:lstStyle/>
                    <a:p>
                      <a:r>
                        <a:rPr lang="en-US" sz="3200" i="1" dirty="0" smtClean="0"/>
                        <a:t>B</a:t>
                      </a:r>
                      <a:endParaRPr lang="en-US" sz="3200" i="1" dirty="0"/>
                    </a:p>
                  </a:txBody>
                  <a:tcPr marL="161674" marR="161674" marT="80837" marB="8083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3366FF"/>
                    </a:solidFill>
                  </a:tcPr>
                </a:tc>
              </a:tr>
              <a:tr h="716449">
                <a:tc>
                  <a:txBody>
                    <a:bodyPr/>
                    <a:lstStyle/>
                    <a:p>
                      <a:endParaRPr lang="en-US" sz="3200" i="1" dirty="0"/>
                    </a:p>
                  </a:txBody>
                  <a:tcPr marL="161674" marR="161674" marT="80837" marB="8083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0000"/>
                    </a:solidFill>
                  </a:tcPr>
                </a:tc>
                <a:tc>
                  <a:txBody>
                    <a:bodyPr/>
                    <a:lstStyle/>
                    <a:p>
                      <a:r>
                        <a:rPr lang="en-US" sz="3200" i="1" dirty="0" smtClean="0"/>
                        <a:t>E</a:t>
                      </a:r>
                      <a:endParaRPr lang="en-US" sz="3200" i="1" dirty="0"/>
                    </a:p>
                  </a:txBody>
                  <a:tcPr marL="161674" marR="161674" marT="80837" marB="8083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0000"/>
                    </a:solidFill>
                  </a:tcPr>
                </a:tc>
              </a:tr>
              <a:tr h="716449">
                <a:tc>
                  <a:txBody>
                    <a:bodyPr/>
                    <a:lstStyle/>
                    <a:p>
                      <a:endParaRPr lang="en-US" sz="3200" i="1" dirty="0"/>
                    </a:p>
                  </a:txBody>
                  <a:tcPr marL="161674" marR="161674" marT="80837" marB="8083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0000"/>
                    </a:solidFill>
                  </a:tcPr>
                </a:tc>
                <a:tc>
                  <a:txBody>
                    <a:bodyPr/>
                    <a:lstStyle/>
                    <a:p>
                      <a:r>
                        <a:rPr lang="en-US" sz="3200" i="1" dirty="0" smtClean="0"/>
                        <a:t>E</a:t>
                      </a:r>
                      <a:endParaRPr lang="en-US" sz="3200" i="1" dirty="0"/>
                    </a:p>
                  </a:txBody>
                  <a:tcPr marL="161674" marR="161674" marT="80837" marB="8083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0000"/>
                    </a:solidFill>
                  </a:tcPr>
                </a:tc>
              </a:tr>
              <a:tr h="716449">
                <a:tc>
                  <a:txBody>
                    <a:bodyPr/>
                    <a:lstStyle/>
                    <a:p>
                      <a:endParaRPr lang="en-US" sz="3200" i="1" dirty="0"/>
                    </a:p>
                  </a:txBody>
                  <a:tcPr marL="161674" marR="161674" marT="80837" marB="8083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0000"/>
                    </a:solidFill>
                  </a:tcPr>
                </a:tc>
                <a:tc>
                  <a:txBody>
                    <a:bodyPr/>
                    <a:lstStyle/>
                    <a:p>
                      <a:r>
                        <a:rPr lang="en-US" sz="3200" i="1" dirty="0" smtClean="0"/>
                        <a:t>E</a:t>
                      </a:r>
                      <a:endParaRPr lang="en-US" sz="3200" i="1" dirty="0"/>
                    </a:p>
                  </a:txBody>
                  <a:tcPr marL="161674" marR="161674" marT="80837" marB="8083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0000"/>
                    </a:solidFill>
                  </a:tcPr>
                </a:tc>
              </a:tr>
            </a:tbl>
          </a:graphicData>
        </a:graphic>
      </p:graphicFrame>
      <p:sp>
        <p:nvSpPr>
          <p:cNvPr id="2" name="TextBox 1"/>
          <p:cNvSpPr txBox="1"/>
          <p:nvPr/>
        </p:nvSpPr>
        <p:spPr>
          <a:xfrm>
            <a:off x="5989508" y="2179105"/>
            <a:ext cx="2307180" cy="2062103"/>
          </a:xfrm>
          <a:prstGeom prst="rect">
            <a:avLst/>
          </a:prstGeom>
          <a:noFill/>
        </p:spPr>
        <p:txBody>
          <a:bodyPr wrap="none" rtlCol="0">
            <a:spAutoFit/>
          </a:bodyPr>
          <a:lstStyle/>
          <a:p>
            <a:r>
              <a:rPr lang="en-US" sz="3200" dirty="0" smtClean="0"/>
              <a:t>propagate</a:t>
            </a:r>
          </a:p>
          <a:p>
            <a:pPr algn="ctr"/>
            <a:r>
              <a:rPr lang="en-US" sz="3200" i="1" dirty="0" smtClean="0"/>
              <a:t>b &gt; </a:t>
            </a:r>
            <a:r>
              <a:rPr lang="en-US" sz="3200" i="1" dirty="0" err="1" smtClean="0"/>
              <a:t>MaxE</a:t>
            </a:r>
            <a:r>
              <a:rPr lang="en-US" sz="3200" i="1" dirty="0" smtClean="0"/>
              <a:t>.</a:t>
            </a:r>
          </a:p>
          <a:p>
            <a:pPr algn="ctr"/>
            <a:endParaRPr lang="en-US" sz="3200" i="1" dirty="0"/>
          </a:p>
          <a:p>
            <a:pPr algn="ctr"/>
            <a:r>
              <a:rPr lang="en-US" sz="3200" i="1" dirty="0" err="1" smtClean="0"/>
              <a:t>MaxE</a:t>
            </a:r>
            <a:r>
              <a:rPr lang="en-US" sz="3200" i="1" dirty="0" smtClean="0"/>
              <a:t> &lt; C/N</a:t>
            </a:r>
            <a:endParaRPr lang="en-US" sz="3200" i="1" dirty="0"/>
          </a:p>
        </p:txBody>
      </p:sp>
      <p:sp>
        <p:nvSpPr>
          <p:cNvPr id="3" name="Slide Number Placeholder 2"/>
          <p:cNvSpPr>
            <a:spLocks noGrp="1"/>
          </p:cNvSpPr>
          <p:nvPr>
            <p:ph type="sldNum" sz="quarter" idx="12"/>
          </p:nvPr>
        </p:nvSpPr>
        <p:spPr/>
        <p:txBody>
          <a:bodyPr/>
          <a:lstStyle/>
          <a:p>
            <a:fld id="{EB2BD899-86B4-7643-ABF1-A18C83D3D071}" type="slidenum">
              <a:rPr lang="en-US" smtClean="0"/>
              <a:t>25</a:t>
            </a:fld>
            <a:endParaRPr lang="en-US"/>
          </a:p>
        </p:txBody>
      </p:sp>
    </p:spTree>
    <p:extLst>
      <p:ext uri="{BB962C8B-B14F-4D97-AF65-F5344CB8AC3E}">
        <p14:creationId xmlns:p14="http://schemas.microsoft.com/office/powerpoint/2010/main" val="70104219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9" presetClass="exit" presetSubtype="0" fill="hold" nodeType="clickEffect">
                                  <p:stCondLst>
                                    <p:cond delay="0"/>
                                  </p:stCondLst>
                                  <p:childTnLst>
                                    <p:animEffect transition="out" filter="dissolve">
                                      <p:cBhvr>
                                        <p:cTn id="14" dur="500"/>
                                        <p:tgtEl>
                                          <p:spTgt spid="5"/>
                                        </p:tgtEl>
                                      </p:cBhvr>
                                    </p:animEffect>
                                    <p:set>
                                      <p:cBhvr>
                                        <p:cTn id="15" dur="1" fill="hold">
                                          <p:stCondLst>
                                            <p:cond delay="499"/>
                                          </p:stCondLst>
                                        </p:cTn>
                                        <p:tgtEl>
                                          <p:spTgt spid="5"/>
                                        </p:tgtEl>
                                        <p:attrNameLst>
                                          <p:attrName>style.visibility</p:attrName>
                                        </p:attrNameLst>
                                      </p:cBhvr>
                                      <p:to>
                                        <p:strVal val="hidden"/>
                                      </p:to>
                                    </p:set>
                                  </p:childTnLst>
                                </p:cTn>
                              </p:par>
                              <p:par>
                                <p:cTn id="16" presetID="9" presetClass="entr" presetSubtype="0" fill="hold" nodeType="withEffect">
                                  <p:stCondLst>
                                    <p:cond delay="0"/>
                                  </p:stCondLst>
                                  <p:childTnLst>
                                    <p:set>
                                      <p:cBhvr>
                                        <p:cTn id="17" dur="1" fill="hold">
                                          <p:stCondLst>
                                            <p:cond delay="0"/>
                                          </p:stCondLst>
                                        </p:cTn>
                                        <p:tgtEl>
                                          <p:spTgt spid="28"/>
                                        </p:tgtEl>
                                        <p:attrNameLst>
                                          <p:attrName>style.visibility</p:attrName>
                                        </p:attrNameLst>
                                      </p:cBhvr>
                                      <p:to>
                                        <p:strVal val="visible"/>
                                      </p:to>
                                    </p:set>
                                    <p:animEffect transition="in" filter="dissolve">
                                      <p:cBhvr>
                                        <p:cTn id="18" dur="10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Convergence of s-PERC</a:t>
            </a:r>
            <a:endParaRPr lang="en-US" dirty="0"/>
          </a:p>
        </p:txBody>
      </p:sp>
      <p:sp>
        <p:nvSpPr>
          <p:cNvPr id="3" name="Content Placeholder 2"/>
          <p:cNvSpPr>
            <a:spLocks noGrp="1"/>
          </p:cNvSpPr>
          <p:nvPr>
            <p:ph idx="1"/>
          </p:nvPr>
        </p:nvSpPr>
        <p:spPr>
          <a:xfrm>
            <a:off x="457200" y="3022191"/>
            <a:ext cx="8229600" cy="4525963"/>
          </a:xfrm>
        </p:spPr>
        <p:txBody>
          <a:bodyPr/>
          <a:lstStyle/>
          <a:p>
            <a:pPr marL="0" indent="0" algn="ctr">
              <a:buNone/>
            </a:pPr>
            <a:r>
              <a:rPr lang="en-US" i="1" dirty="0" smtClean="0"/>
              <a:t>s-PERC converges in 6N RTTs, where N is the number of steps that k=2 </a:t>
            </a:r>
            <a:r>
              <a:rPr lang="en-US" i="1" dirty="0" err="1" smtClean="0"/>
              <a:t>Waterfilling</a:t>
            </a:r>
            <a:r>
              <a:rPr lang="en-US" i="1" dirty="0" smtClean="0"/>
              <a:t> takes for the same routing matrix and link speeds.</a:t>
            </a:r>
            <a:endParaRPr lang="en-US" i="1" dirty="0"/>
          </a:p>
        </p:txBody>
      </p:sp>
      <p:sp>
        <p:nvSpPr>
          <p:cNvPr id="4" name="Slide Number Placeholder 3"/>
          <p:cNvSpPr>
            <a:spLocks noGrp="1"/>
          </p:cNvSpPr>
          <p:nvPr>
            <p:ph type="sldNum" sz="quarter" idx="12"/>
          </p:nvPr>
        </p:nvSpPr>
        <p:spPr/>
        <p:txBody>
          <a:bodyPr/>
          <a:lstStyle/>
          <a:p>
            <a:fld id="{EB2BD899-86B4-7643-ABF1-A18C83D3D071}" type="slidenum">
              <a:rPr lang="en-US" smtClean="0"/>
              <a:t>26</a:t>
            </a:fld>
            <a:endParaRPr lang="en-US"/>
          </a:p>
        </p:txBody>
      </p:sp>
    </p:spTree>
    <p:extLst>
      <p:ext uri="{BB962C8B-B14F-4D97-AF65-F5344CB8AC3E}">
        <p14:creationId xmlns:p14="http://schemas.microsoft.com/office/powerpoint/2010/main" val="264095434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s-PERC.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076" y="2270129"/>
            <a:ext cx="9144000" cy="1793867"/>
          </a:xfrm>
          <a:prstGeom prst="rect">
            <a:avLst/>
          </a:prstGeom>
        </p:spPr>
      </p:pic>
      <p:sp>
        <p:nvSpPr>
          <p:cNvPr id="2" name="Title 1"/>
          <p:cNvSpPr>
            <a:spLocks noGrp="1"/>
          </p:cNvSpPr>
          <p:nvPr>
            <p:ph type="title"/>
          </p:nvPr>
        </p:nvSpPr>
        <p:spPr>
          <a:xfrm>
            <a:off x="0" y="274638"/>
            <a:ext cx="9144000" cy="1143000"/>
          </a:xfrm>
        </p:spPr>
        <p:txBody>
          <a:bodyPr>
            <a:normAutofit fontScale="90000"/>
          </a:bodyPr>
          <a:lstStyle/>
          <a:p>
            <a:r>
              <a:rPr lang="en-US" dirty="0" smtClean="0"/>
              <a:t>s-PERC is practical </a:t>
            </a:r>
            <a:br>
              <a:rPr lang="en-US" dirty="0" smtClean="0"/>
            </a:br>
            <a:r>
              <a:rPr lang="en-US" dirty="0" smtClean="0"/>
              <a:t>4x10 Gb/s </a:t>
            </a:r>
            <a:r>
              <a:rPr lang="en-US" dirty="0" err="1" smtClean="0"/>
              <a:t>NetFPGA</a:t>
            </a:r>
            <a:r>
              <a:rPr lang="en-US" dirty="0" smtClean="0"/>
              <a:t> SUME prototype</a:t>
            </a:r>
            <a:endParaRPr lang="en-US" dirty="0"/>
          </a:p>
        </p:txBody>
      </p:sp>
      <p:sp>
        <p:nvSpPr>
          <p:cNvPr id="7" name="Rectangle 6"/>
          <p:cNvSpPr/>
          <p:nvPr/>
        </p:nvSpPr>
        <p:spPr>
          <a:xfrm>
            <a:off x="234461" y="3868616"/>
            <a:ext cx="351692" cy="228845"/>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9" name="Group 8"/>
          <p:cNvGrpSpPr/>
          <p:nvPr/>
        </p:nvGrpSpPr>
        <p:grpSpPr>
          <a:xfrm>
            <a:off x="3258363" y="4793235"/>
            <a:ext cx="2734744" cy="1853291"/>
            <a:chOff x="3258363" y="4793235"/>
            <a:chExt cx="2734744" cy="1853291"/>
          </a:xfrm>
        </p:grpSpPr>
        <p:pic>
          <p:nvPicPr>
            <p:cNvPr id="10" name="Picture 9" descr="1280px-Router.svg.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31617" y="5265086"/>
              <a:ext cx="655316" cy="471851"/>
            </a:xfrm>
            <a:prstGeom prst="rect">
              <a:avLst/>
            </a:prstGeom>
          </p:spPr>
        </p:pic>
        <p:pic>
          <p:nvPicPr>
            <p:cNvPr id="11" name="Picture 10" descr="1280px-Router.svg.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68663" y="4793235"/>
              <a:ext cx="655316" cy="471851"/>
            </a:xfrm>
            <a:prstGeom prst="rect">
              <a:avLst/>
            </a:prstGeom>
          </p:spPr>
        </p:pic>
        <p:cxnSp>
          <p:nvCxnSpPr>
            <p:cNvPr id="12" name="Straight Connector 11"/>
            <p:cNvCxnSpPr/>
            <p:nvPr/>
          </p:nvCxnSpPr>
          <p:spPr>
            <a:xfrm flipV="1">
              <a:off x="3941005" y="5245548"/>
              <a:ext cx="655316" cy="306364"/>
            </a:xfrm>
            <a:prstGeom prst="line">
              <a:avLst/>
            </a:prstGeom>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a:off x="4596321" y="5245548"/>
              <a:ext cx="832640" cy="306364"/>
            </a:xfrm>
            <a:prstGeom prst="line">
              <a:avLst/>
            </a:prstGeom>
          </p:spPr>
          <p:style>
            <a:lnRef idx="2">
              <a:schemeClr val="accent1"/>
            </a:lnRef>
            <a:fillRef idx="0">
              <a:schemeClr val="accent1"/>
            </a:fillRef>
            <a:effectRef idx="1">
              <a:schemeClr val="accent1"/>
            </a:effectRef>
            <a:fontRef idx="minor">
              <a:schemeClr val="tx1"/>
            </a:fontRef>
          </p:style>
        </p:cxnSp>
        <p:pic>
          <p:nvPicPr>
            <p:cNvPr id="14" name="Picture 13" descr="server-clipart-RTGK5rgTL.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58363" y="5854271"/>
              <a:ext cx="472976" cy="731195"/>
            </a:xfrm>
            <a:prstGeom prst="rect">
              <a:avLst/>
            </a:prstGeom>
          </p:spPr>
        </p:pic>
        <p:pic>
          <p:nvPicPr>
            <p:cNvPr id="15" name="Picture 14" descr="server-clipart-RTGK5rgTL.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032175" y="5880159"/>
              <a:ext cx="472976" cy="731195"/>
            </a:xfrm>
            <a:prstGeom prst="rect">
              <a:avLst/>
            </a:prstGeom>
          </p:spPr>
        </p:pic>
        <p:cxnSp>
          <p:nvCxnSpPr>
            <p:cNvPr id="16" name="Straight Connector 15"/>
            <p:cNvCxnSpPr>
              <a:endCxn id="14" idx="0"/>
            </p:cNvCxnSpPr>
            <p:nvPr/>
          </p:nvCxnSpPr>
          <p:spPr>
            <a:xfrm flipH="1">
              <a:off x="3494851" y="5551912"/>
              <a:ext cx="446154" cy="302359"/>
            </a:xfrm>
            <a:prstGeom prst="line">
              <a:avLst/>
            </a:prstGeom>
          </p:spPr>
          <p:style>
            <a:lnRef idx="2">
              <a:schemeClr val="accent1"/>
            </a:lnRef>
            <a:fillRef idx="0">
              <a:schemeClr val="accent1"/>
            </a:fillRef>
            <a:effectRef idx="1">
              <a:schemeClr val="accent1"/>
            </a:effectRef>
            <a:fontRef idx="minor">
              <a:schemeClr val="tx1"/>
            </a:fontRef>
          </p:style>
        </p:cxnSp>
        <p:cxnSp>
          <p:nvCxnSpPr>
            <p:cNvPr id="17" name="Straight Connector 16"/>
            <p:cNvCxnSpPr>
              <a:endCxn id="15" idx="0"/>
            </p:cNvCxnSpPr>
            <p:nvPr/>
          </p:nvCxnSpPr>
          <p:spPr>
            <a:xfrm>
              <a:off x="3941005" y="5551912"/>
              <a:ext cx="327658" cy="328247"/>
            </a:xfrm>
            <a:prstGeom prst="line">
              <a:avLst/>
            </a:prstGeom>
          </p:spPr>
          <p:style>
            <a:lnRef idx="2">
              <a:schemeClr val="accent1"/>
            </a:lnRef>
            <a:fillRef idx="0">
              <a:schemeClr val="accent1"/>
            </a:fillRef>
            <a:effectRef idx="1">
              <a:schemeClr val="accent1"/>
            </a:effectRef>
            <a:fontRef idx="minor">
              <a:schemeClr val="tx1"/>
            </a:fontRef>
          </p:style>
        </p:cxnSp>
        <p:pic>
          <p:nvPicPr>
            <p:cNvPr id="18" name="Picture 17" descr="1280px-Router.svg.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19573" y="5300258"/>
              <a:ext cx="655316" cy="471851"/>
            </a:xfrm>
            <a:prstGeom prst="rect">
              <a:avLst/>
            </a:prstGeom>
          </p:spPr>
        </p:pic>
        <p:pic>
          <p:nvPicPr>
            <p:cNvPr id="19" name="Picture 18" descr="server-clipart-RTGK5rgTL.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520131" y="5915331"/>
              <a:ext cx="472976" cy="731195"/>
            </a:xfrm>
            <a:prstGeom prst="rect">
              <a:avLst/>
            </a:prstGeom>
          </p:spPr>
        </p:pic>
        <p:cxnSp>
          <p:nvCxnSpPr>
            <p:cNvPr id="20" name="Straight Connector 19"/>
            <p:cNvCxnSpPr>
              <a:endCxn id="19" idx="0"/>
            </p:cNvCxnSpPr>
            <p:nvPr/>
          </p:nvCxnSpPr>
          <p:spPr>
            <a:xfrm>
              <a:off x="5428961" y="5587084"/>
              <a:ext cx="327658" cy="328247"/>
            </a:xfrm>
            <a:prstGeom prst="line">
              <a:avLst/>
            </a:prstGeom>
          </p:spPr>
          <p:style>
            <a:lnRef idx="2">
              <a:schemeClr val="accent1"/>
            </a:lnRef>
            <a:fillRef idx="0">
              <a:schemeClr val="accent1"/>
            </a:fillRef>
            <a:effectRef idx="1">
              <a:schemeClr val="accent1"/>
            </a:effectRef>
            <a:fontRef idx="minor">
              <a:schemeClr val="tx1"/>
            </a:fontRef>
          </p:style>
        </p:cxnSp>
        <p:sp>
          <p:nvSpPr>
            <p:cNvPr id="21" name="Freeform 20"/>
            <p:cNvSpPr/>
            <p:nvPr/>
          </p:nvSpPr>
          <p:spPr>
            <a:xfrm>
              <a:off x="3438769" y="5158154"/>
              <a:ext cx="2442308" cy="801077"/>
            </a:xfrm>
            <a:custGeom>
              <a:avLst/>
              <a:gdLst>
                <a:gd name="connsiteX0" fmla="*/ 0 w 2442308"/>
                <a:gd name="connsiteY0" fmla="*/ 683846 h 801077"/>
                <a:gd name="connsiteX1" fmla="*/ 1211385 w 2442308"/>
                <a:gd name="connsiteY1" fmla="*/ 0 h 801077"/>
                <a:gd name="connsiteX2" fmla="*/ 2032000 w 2442308"/>
                <a:gd name="connsiteY2" fmla="*/ 312615 h 801077"/>
                <a:gd name="connsiteX3" fmla="*/ 2442308 w 2442308"/>
                <a:gd name="connsiteY3" fmla="*/ 801077 h 801077"/>
              </a:gdLst>
              <a:ahLst/>
              <a:cxnLst>
                <a:cxn ang="0">
                  <a:pos x="connsiteX0" y="connsiteY0"/>
                </a:cxn>
                <a:cxn ang="0">
                  <a:pos x="connsiteX1" y="connsiteY1"/>
                </a:cxn>
                <a:cxn ang="0">
                  <a:pos x="connsiteX2" y="connsiteY2"/>
                </a:cxn>
                <a:cxn ang="0">
                  <a:pos x="connsiteX3" y="connsiteY3"/>
                </a:cxn>
              </a:cxnLst>
              <a:rect l="l" t="t" r="r" b="b"/>
              <a:pathLst>
                <a:path w="2442308" h="801077">
                  <a:moveTo>
                    <a:pt x="0" y="683846"/>
                  </a:moveTo>
                  <a:lnTo>
                    <a:pt x="1211385" y="0"/>
                  </a:lnTo>
                  <a:lnTo>
                    <a:pt x="2032000" y="312615"/>
                  </a:lnTo>
                  <a:lnTo>
                    <a:pt x="2442308" y="801077"/>
                  </a:lnTo>
                </a:path>
              </a:pathLst>
            </a:custGeom>
            <a:ln w="38100" cmpd="sng">
              <a:solidFill>
                <a:srgbClr val="0000FF"/>
              </a:solidFill>
              <a:headEnd type="none"/>
              <a:tailEnd type="arrow"/>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2" name="Freeform 21"/>
            <p:cNvSpPr/>
            <p:nvPr/>
          </p:nvSpPr>
          <p:spPr>
            <a:xfrm>
              <a:off x="3946769" y="5197231"/>
              <a:ext cx="1836616" cy="781538"/>
            </a:xfrm>
            <a:custGeom>
              <a:avLst/>
              <a:gdLst>
                <a:gd name="connsiteX0" fmla="*/ 410308 w 1836616"/>
                <a:gd name="connsiteY0" fmla="*/ 722923 h 781538"/>
                <a:gd name="connsiteX1" fmla="*/ 0 w 1836616"/>
                <a:gd name="connsiteY1" fmla="*/ 332154 h 781538"/>
                <a:gd name="connsiteX2" fmla="*/ 703385 w 1836616"/>
                <a:gd name="connsiteY2" fmla="*/ 0 h 781538"/>
                <a:gd name="connsiteX3" fmla="*/ 1348154 w 1836616"/>
                <a:gd name="connsiteY3" fmla="*/ 273538 h 781538"/>
                <a:gd name="connsiteX4" fmla="*/ 1836616 w 1836616"/>
                <a:gd name="connsiteY4" fmla="*/ 781538 h 7815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6616" h="781538">
                  <a:moveTo>
                    <a:pt x="410308" y="722923"/>
                  </a:moveTo>
                  <a:lnTo>
                    <a:pt x="0" y="332154"/>
                  </a:lnTo>
                  <a:lnTo>
                    <a:pt x="703385" y="0"/>
                  </a:lnTo>
                  <a:lnTo>
                    <a:pt x="1348154" y="273538"/>
                  </a:lnTo>
                  <a:lnTo>
                    <a:pt x="1836616" y="781538"/>
                  </a:lnTo>
                </a:path>
              </a:pathLst>
            </a:custGeom>
            <a:ln w="38100" cmpd="sng">
              <a:solidFill>
                <a:srgbClr val="008000"/>
              </a:solidFill>
              <a:headEnd type="none"/>
              <a:tailEnd type="arrow"/>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sp>
        <p:nvSpPr>
          <p:cNvPr id="23" name="TextBox 22"/>
          <p:cNvSpPr txBox="1"/>
          <p:nvPr/>
        </p:nvSpPr>
        <p:spPr>
          <a:xfrm>
            <a:off x="6354615" y="5499832"/>
            <a:ext cx="1794181" cy="830997"/>
          </a:xfrm>
          <a:prstGeom prst="rect">
            <a:avLst/>
          </a:prstGeom>
          <a:noFill/>
        </p:spPr>
        <p:txBody>
          <a:bodyPr wrap="none" rtlCol="0">
            <a:spAutoFit/>
          </a:bodyPr>
          <a:lstStyle/>
          <a:p>
            <a:r>
              <a:rPr lang="en-US" sz="2400" dirty="0" smtClean="0"/>
              <a:t>10 Gb/s links</a:t>
            </a:r>
          </a:p>
          <a:p>
            <a:r>
              <a:rPr lang="en-US" sz="2400" dirty="0" smtClean="0"/>
              <a:t>0.2 </a:t>
            </a:r>
            <a:r>
              <a:rPr lang="en-US" sz="2400" dirty="0" err="1" smtClean="0"/>
              <a:t>ms</a:t>
            </a:r>
            <a:r>
              <a:rPr lang="en-US" sz="2400" dirty="0" smtClean="0"/>
              <a:t> RTT</a:t>
            </a:r>
            <a:endParaRPr lang="en-US" sz="2400" dirty="0"/>
          </a:p>
        </p:txBody>
      </p:sp>
      <p:sp>
        <p:nvSpPr>
          <p:cNvPr id="24" name="Slide Number Placeholder 23"/>
          <p:cNvSpPr>
            <a:spLocks noGrp="1"/>
          </p:cNvSpPr>
          <p:nvPr>
            <p:ph type="sldNum" sz="quarter" idx="12"/>
          </p:nvPr>
        </p:nvSpPr>
        <p:spPr/>
        <p:txBody>
          <a:bodyPr/>
          <a:lstStyle/>
          <a:p>
            <a:fld id="{9E4981B5-5CF9-E744-B423-140AD5BE65A7}" type="slidenum">
              <a:rPr lang="en-US" smtClean="0"/>
              <a:t>27</a:t>
            </a:fld>
            <a:endParaRPr lang="en-US"/>
          </a:p>
        </p:txBody>
      </p:sp>
      <p:sp>
        <p:nvSpPr>
          <p:cNvPr id="29" name="Rectangle 28"/>
          <p:cNvSpPr/>
          <p:nvPr/>
        </p:nvSpPr>
        <p:spPr>
          <a:xfrm>
            <a:off x="209562" y="3868616"/>
            <a:ext cx="351692" cy="228845"/>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36" name="Group 35"/>
          <p:cNvGrpSpPr/>
          <p:nvPr/>
        </p:nvGrpSpPr>
        <p:grpSpPr>
          <a:xfrm>
            <a:off x="-115440" y="1964199"/>
            <a:ext cx="715863" cy="2667397"/>
            <a:chOff x="-115440" y="1964199"/>
            <a:chExt cx="715863" cy="2667397"/>
          </a:xfrm>
        </p:grpSpPr>
        <p:sp>
          <p:nvSpPr>
            <p:cNvPr id="38" name="TextBox 37"/>
            <p:cNvSpPr txBox="1"/>
            <p:nvPr/>
          </p:nvSpPr>
          <p:spPr>
            <a:xfrm>
              <a:off x="38621" y="1964199"/>
              <a:ext cx="561802" cy="2667397"/>
            </a:xfrm>
            <a:prstGeom prst="rect">
              <a:avLst/>
            </a:prstGeom>
            <a:solidFill>
              <a:schemeClr val="bg1"/>
            </a:solidFill>
          </p:spPr>
          <p:txBody>
            <a:bodyPr wrap="square" rtlCol="0">
              <a:spAutoFit/>
            </a:bodyPr>
            <a:lstStyle/>
            <a:p>
              <a:pPr algn="r">
                <a:lnSpc>
                  <a:spcPct val="120000"/>
                </a:lnSpc>
              </a:pPr>
              <a:r>
                <a:rPr lang="en-US" sz="2000" dirty="0" smtClean="0">
                  <a:latin typeface="Arial"/>
                  <a:cs typeface="Arial"/>
                </a:rPr>
                <a:t>10</a:t>
              </a:r>
            </a:p>
            <a:p>
              <a:pPr algn="r">
                <a:lnSpc>
                  <a:spcPct val="120000"/>
                </a:lnSpc>
              </a:pPr>
              <a:r>
                <a:rPr lang="en-US" sz="2000" dirty="0" smtClean="0">
                  <a:latin typeface="Arial"/>
                  <a:cs typeface="Arial"/>
                </a:rPr>
                <a:t>8</a:t>
              </a:r>
            </a:p>
            <a:p>
              <a:pPr algn="r">
                <a:lnSpc>
                  <a:spcPct val="120000"/>
                </a:lnSpc>
              </a:pPr>
              <a:r>
                <a:rPr lang="en-US" sz="2000" dirty="0" smtClean="0">
                  <a:latin typeface="Arial"/>
                  <a:cs typeface="Arial"/>
                </a:rPr>
                <a:t>6</a:t>
              </a:r>
            </a:p>
            <a:p>
              <a:pPr algn="r">
                <a:lnSpc>
                  <a:spcPct val="120000"/>
                </a:lnSpc>
              </a:pPr>
              <a:r>
                <a:rPr lang="en-US" sz="2000" dirty="0" smtClean="0">
                  <a:latin typeface="Arial"/>
                  <a:cs typeface="Arial"/>
                </a:rPr>
                <a:t>4</a:t>
              </a:r>
            </a:p>
            <a:p>
              <a:pPr algn="r">
                <a:lnSpc>
                  <a:spcPct val="120000"/>
                </a:lnSpc>
              </a:pPr>
              <a:r>
                <a:rPr lang="en-US" sz="2000" dirty="0" smtClean="0">
                  <a:latin typeface="Arial"/>
                  <a:cs typeface="Arial"/>
                </a:rPr>
                <a:t>2</a:t>
              </a:r>
            </a:p>
            <a:p>
              <a:pPr algn="r">
                <a:lnSpc>
                  <a:spcPct val="120000"/>
                </a:lnSpc>
              </a:pPr>
              <a:r>
                <a:rPr lang="en-US" sz="2000" dirty="0">
                  <a:latin typeface="Arial"/>
                  <a:cs typeface="Arial"/>
                </a:rPr>
                <a:t>0</a:t>
              </a:r>
              <a:endParaRPr lang="en-US" sz="2000" dirty="0" smtClean="0">
                <a:latin typeface="Arial"/>
                <a:cs typeface="Arial"/>
              </a:endParaRPr>
            </a:p>
            <a:p>
              <a:pPr algn="r">
                <a:lnSpc>
                  <a:spcPct val="120000"/>
                </a:lnSpc>
              </a:pPr>
              <a:endParaRPr lang="en-US" sz="2000" dirty="0" smtClean="0">
                <a:latin typeface="Arial"/>
                <a:cs typeface="Arial"/>
              </a:endParaRPr>
            </a:p>
          </p:txBody>
        </p:sp>
        <p:sp>
          <p:nvSpPr>
            <p:cNvPr id="39" name="TextBox 38"/>
            <p:cNvSpPr txBox="1"/>
            <p:nvPr/>
          </p:nvSpPr>
          <p:spPr>
            <a:xfrm>
              <a:off x="-115440" y="2483825"/>
              <a:ext cx="461665" cy="1195437"/>
            </a:xfrm>
            <a:prstGeom prst="rect">
              <a:avLst/>
            </a:prstGeom>
            <a:noFill/>
          </p:spPr>
          <p:txBody>
            <a:bodyPr vert="vert270" wrap="none" rtlCol="0">
              <a:spAutoFit/>
            </a:bodyPr>
            <a:lstStyle/>
            <a:p>
              <a:r>
                <a:rPr lang="en-US" dirty="0" smtClean="0">
                  <a:latin typeface="Arial"/>
                  <a:cs typeface="Arial"/>
                </a:rPr>
                <a:t>rate (Gb/s)</a:t>
              </a:r>
              <a:endParaRPr lang="en-US" dirty="0">
                <a:latin typeface="Arial"/>
                <a:cs typeface="Arial"/>
              </a:endParaRPr>
            </a:p>
          </p:txBody>
        </p:sp>
      </p:grpSp>
      <p:sp>
        <p:nvSpPr>
          <p:cNvPr id="42" name="TextBox 41"/>
          <p:cNvSpPr txBox="1"/>
          <p:nvPr/>
        </p:nvSpPr>
        <p:spPr>
          <a:xfrm>
            <a:off x="590831" y="4078467"/>
            <a:ext cx="8132062" cy="646331"/>
          </a:xfrm>
          <a:prstGeom prst="rect">
            <a:avLst/>
          </a:prstGeom>
          <a:solidFill>
            <a:schemeClr val="bg1"/>
          </a:solidFill>
        </p:spPr>
        <p:txBody>
          <a:bodyPr wrap="square" rtlCol="0">
            <a:spAutoFit/>
          </a:bodyPr>
          <a:lstStyle/>
          <a:p>
            <a:r>
              <a:rPr lang="en-US" dirty="0" smtClean="0">
                <a:latin typeface="Arial"/>
                <a:cs typeface="Arial"/>
              </a:rPr>
              <a:t>0                    100                   200                  300                  400                  500</a:t>
            </a:r>
          </a:p>
          <a:p>
            <a:r>
              <a:rPr lang="en-US" dirty="0">
                <a:latin typeface="Arial"/>
                <a:cs typeface="Arial"/>
              </a:rPr>
              <a:t>	</a:t>
            </a:r>
            <a:r>
              <a:rPr lang="en-US" dirty="0" smtClean="0">
                <a:latin typeface="Arial"/>
                <a:cs typeface="Arial"/>
              </a:rPr>
              <a:t>							  time (RTTs)                    </a:t>
            </a:r>
            <a:endParaRPr lang="en-US" dirty="0">
              <a:latin typeface="Arial"/>
              <a:cs typeface="Arial"/>
            </a:endParaRPr>
          </a:p>
        </p:txBody>
      </p:sp>
      <p:sp>
        <p:nvSpPr>
          <p:cNvPr id="43" name="Rectangle 42"/>
          <p:cNvSpPr/>
          <p:nvPr/>
        </p:nvSpPr>
        <p:spPr>
          <a:xfrm>
            <a:off x="604637" y="2236528"/>
            <a:ext cx="8539363" cy="1797385"/>
          </a:xfrm>
          <a:prstGeom prst="rect">
            <a:avLst/>
          </a:prstGeom>
          <a:noFill/>
          <a:ln w="38100"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31" name="Picture 30" descr="TCP.png"/>
          <p:cNvPicPr>
            <a:picLocks noChangeAspect="1"/>
          </p:cNvPicPr>
          <p:nvPr/>
        </p:nvPicPr>
        <p:blipFill>
          <a:blip r:embed="rId6">
            <a:alphaModFix amt="14000"/>
            <a:extLst>
              <a:ext uri="{28A0092B-C50C-407E-A947-70E740481C1C}">
                <a14:useLocalDpi xmlns:a14="http://schemas.microsoft.com/office/drawing/2010/main" val="0"/>
              </a:ext>
            </a:extLst>
          </a:blip>
          <a:stretch>
            <a:fillRect/>
          </a:stretch>
        </p:blipFill>
        <p:spPr>
          <a:xfrm>
            <a:off x="38620" y="2015155"/>
            <a:ext cx="9144000" cy="2025689"/>
          </a:xfrm>
          <a:prstGeom prst="rect">
            <a:avLst/>
          </a:prstGeom>
        </p:spPr>
      </p:pic>
    </p:spTree>
    <p:extLst>
      <p:ext uri="{BB962C8B-B14F-4D97-AF65-F5344CB8AC3E}">
        <p14:creationId xmlns:p14="http://schemas.microsoft.com/office/powerpoint/2010/main" val="3322549602"/>
      </p:ext>
    </p:extLst>
  </p:cSld>
  <p:clrMapOvr>
    <a:masterClrMapping/>
  </p:clrMapOvr>
  <mc:AlternateContent xmlns:mc="http://schemas.openxmlformats.org/markup-compatibility/2006" xmlns:p14="http://schemas.microsoft.com/office/powerpoint/2010/main">
    <mc:Choice Requires="p14">
      <p:transition spd="slow" p14:dur="2000" advTm="31074"/>
    </mc:Choice>
    <mc:Fallback xmlns="">
      <p:transition xmlns:p14="http://schemas.microsoft.com/office/powerpoint/2010/main" spd="slow" advTm="31074"/>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Fairness + Throughput for Long Flows,</a:t>
            </a:r>
            <a:br>
              <a:rPr lang="en-US" dirty="0" smtClean="0"/>
            </a:br>
            <a:r>
              <a:rPr lang="en-US" dirty="0" smtClean="0"/>
              <a:t>Low Latency for Short Flows</a:t>
            </a:r>
            <a:endParaRPr lang="en-US" dirty="0"/>
          </a:p>
        </p:txBody>
      </p:sp>
      <p:sp>
        <p:nvSpPr>
          <p:cNvPr id="3" name="Content Placeholder 2"/>
          <p:cNvSpPr>
            <a:spLocks noGrp="1"/>
          </p:cNvSpPr>
          <p:nvPr>
            <p:ph idx="1"/>
          </p:nvPr>
        </p:nvSpPr>
        <p:spPr>
          <a:xfrm>
            <a:off x="457200" y="1600200"/>
            <a:ext cx="8686800" cy="4525963"/>
          </a:xfrm>
        </p:spPr>
        <p:txBody>
          <a:bodyPr>
            <a:normAutofit/>
          </a:bodyPr>
          <a:lstStyle/>
          <a:p>
            <a:pPr marL="457200" lvl="1" indent="0">
              <a:buNone/>
            </a:pPr>
            <a:r>
              <a:rPr lang="en-US" dirty="0" smtClean="0"/>
              <a:t>Convergence Times (Fairness)</a:t>
            </a:r>
          </a:p>
          <a:p>
            <a:pPr lvl="1">
              <a:buFontTx/>
              <a:buChar char="-"/>
            </a:pPr>
            <a:r>
              <a:rPr lang="en-US" dirty="0" smtClean="0"/>
              <a:t>10x faster than RCP in DC networks</a:t>
            </a:r>
          </a:p>
          <a:p>
            <a:pPr lvl="1">
              <a:buFontTx/>
              <a:buChar char="-"/>
            </a:pPr>
            <a:r>
              <a:rPr lang="en-US" dirty="0" smtClean="0"/>
              <a:t>1.3-6x faster than RCP in WAN networks</a:t>
            </a:r>
          </a:p>
          <a:p>
            <a:pPr lvl="1">
              <a:buFontTx/>
              <a:buChar char="-"/>
            </a:pPr>
            <a:endParaRPr lang="en-US" dirty="0"/>
          </a:p>
          <a:p>
            <a:pPr marL="457200" lvl="1" indent="0">
              <a:buNone/>
            </a:pPr>
            <a:r>
              <a:rPr lang="en-US" dirty="0" smtClean="0"/>
              <a:t>Flow Completion Times (Throughput for Long Flows, Latency for Short Flows)</a:t>
            </a:r>
          </a:p>
          <a:p>
            <a:pPr lvl="1">
              <a:buFontTx/>
              <a:buChar char="-"/>
            </a:pPr>
            <a:r>
              <a:rPr lang="en-US" dirty="0" smtClean="0"/>
              <a:t>Close to Ideal Max-Min For Long Flows</a:t>
            </a:r>
          </a:p>
          <a:p>
            <a:pPr lvl="1">
              <a:buFontTx/>
              <a:buChar char="-"/>
            </a:pPr>
            <a:r>
              <a:rPr lang="en-US" dirty="0" smtClean="0"/>
              <a:t>Close to Minimum For Short Flows</a:t>
            </a:r>
            <a:endParaRPr lang="en-US" dirty="0"/>
          </a:p>
        </p:txBody>
      </p:sp>
      <p:sp>
        <p:nvSpPr>
          <p:cNvPr id="4" name="Slide Number Placeholder 3"/>
          <p:cNvSpPr>
            <a:spLocks noGrp="1"/>
          </p:cNvSpPr>
          <p:nvPr>
            <p:ph type="sldNum" sz="quarter" idx="12"/>
          </p:nvPr>
        </p:nvSpPr>
        <p:spPr/>
        <p:txBody>
          <a:bodyPr/>
          <a:lstStyle/>
          <a:p>
            <a:fld id="{EB2BD899-86B4-7643-ABF1-A18C83D3D071}" type="slidenum">
              <a:rPr lang="en-US" smtClean="0"/>
              <a:t>28</a:t>
            </a:fld>
            <a:endParaRPr lang="en-US"/>
          </a:p>
        </p:txBody>
      </p:sp>
    </p:spTree>
    <p:extLst>
      <p:ext uri="{BB962C8B-B14F-4D97-AF65-F5344CB8AC3E}">
        <p14:creationId xmlns:p14="http://schemas.microsoft.com/office/powerpoint/2010/main" val="227563574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Conclusion</a:t>
            </a:r>
            <a:endParaRPr lang="en-US" dirty="0"/>
          </a:p>
        </p:txBody>
      </p:sp>
      <p:sp>
        <p:nvSpPr>
          <p:cNvPr id="3" name="Content Placeholder 2"/>
          <p:cNvSpPr>
            <a:spLocks noGrp="1"/>
          </p:cNvSpPr>
          <p:nvPr>
            <p:ph idx="1"/>
          </p:nvPr>
        </p:nvSpPr>
        <p:spPr/>
        <p:txBody>
          <a:bodyPr>
            <a:normAutofit fontScale="92500" lnSpcReduction="20000"/>
          </a:bodyPr>
          <a:lstStyle/>
          <a:p>
            <a:r>
              <a:rPr lang="en-US" dirty="0" smtClean="0"/>
              <a:t>Reactive algorithms converge </a:t>
            </a:r>
            <a:r>
              <a:rPr lang="en-US" dirty="0"/>
              <a:t>slowly relative to flow durations in fast networks.</a:t>
            </a:r>
          </a:p>
          <a:p>
            <a:pPr marL="0" indent="0">
              <a:buNone/>
            </a:pPr>
            <a:endParaRPr lang="en-US" dirty="0"/>
          </a:p>
          <a:p>
            <a:r>
              <a:rPr lang="en-US" dirty="0" smtClean="0"/>
              <a:t>Proactive </a:t>
            </a:r>
            <a:r>
              <a:rPr lang="en-US" dirty="0"/>
              <a:t>PERC algorithms, use information about the network and </a:t>
            </a:r>
            <a:r>
              <a:rPr lang="en-US" dirty="0" smtClean="0"/>
              <a:t>flows to compute rates directly, they </a:t>
            </a:r>
            <a:r>
              <a:rPr lang="en-US" dirty="0"/>
              <a:t>are </a:t>
            </a:r>
            <a:r>
              <a:rPr lang="en-US" dirty="0" smtClean="0"/>
              <a:t>much faster.</a:t>
            </a:r>
            <a:endParaRPr lang="en-US" dirty="0"/>
          </a:p>
          <a:p>
            <a:pPr marL="0" indent="0">
              <a:buNone/>
            </a:pPr>
            <a:endParaRPr lang="en-US" dirty="0"/>
          </a:p>
          <a:p>
            <a:r>
              <a:rPr lang="en-US" dirty="0" smtClean="0"/>
              <a:t>PERC </a:t>
            </a:r>
            <a:r>
              <a:rPr lang="en-US" dirty="0"/>
              <a:t>algorithms are </a:t>
            </a:r>
            <a:r>
              <a:rPr lang="en-US" dirty="0" smtClean="0"/>
              <a:t>promising and relevant </a:t>
            </a:r>
            <a:r>
              <a:rPr lang="en-US" dirty="0"/>
              <a:t>today and </a:t>
            </a:r>
            <a:r>
              <a:rPr lang="en-US" dirty="0" smtClean="0"/>
              <a:t>s-PERC, a distributed PERC algorithm for max-min fair rates without per-flow state, </a:t>
            </a:r>
            <a:r>
              <a:rPr lang="en-US" dirty="0"/>
              <a:t>is only a first step. </a:t>
            </a:r>
            <a:endParaRPr lang="en-US" dirty="0" smtClean="0"/>
          </a:p>
          <a:p>
            <a:pPr marL="0" indent="0">
              <a:buNone/>
            </a:pPr>
            <a:endParaRPr lang="en-US" dirty="0"/>
          </a:p>
          <a:p>
            <a:endParaRPr lang="en-US" dirty="0"/>
          </a:p>
          <a:p>
            <a:endParaRPr lang="en-US" dirty="0"/>
          </a:p>
        </p:txBody>
      </p:sp>
      <p:sp>
        <p:nvSpPr>
          <p:cNvPr id="4" name="Slide Number Placeholder 3"/>
          <p:cNvSpPr>
            <a:spLocks noGrp="1"/>
          </p:cNvSpPr>
          <p:nvPr>
            <p:ph type="sldNum" sz="quarter" idx="12"/>
          </p:nvPr>
        </p:nvSpPr>
        <p:spPr/>
        <p:txBody>
          <a:bodyPr/>
          <a:lstStyle/>
          <a:p>
            <a:fld id="{EB2BD899-86B4-7643-ABF1-A18C83D3D071}" type="slidenum">
              <a:rPr lang="en-US" smtClean="0"/>
              <a:t>29</a:t>
            </a:fld>
            <a:endParaRPr lang="en-US"/>
          </a:p>
        </p:txBody>
      </p:sp>
    </p:spTree>
    <p:extLst>
      <p:ext uri="{BB962C8B-B14F-4D97-AF65-F5344CB8AC3E}">
        <p14:creationId xmlns:p14="http://schemas.microsoft.com/office/powerpoint/2010/main" val="374739690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 name="Picture 60" descr="TCP.png"/>
          <p:cNvPicPr>
            <a:picLocks noChangeAspect="1"/>
          </p:cNvPicPr>
          <p:nvPr/>
        </p:nvPicPr>
        <p:blipFill>
          <a:blip r:embed="rId4">
            <a:alphaModFix/>
            <a:extLst>
              <a:ext uri="{28A0092B-C50C-407E-A947-70E740481C1C}">
                <a14:useLocalDpi xmlns:a14="http://schemas.microsoft.com/office/drawing/2010/main" val="0"/>
              </a:ext>
            </a:extLst>
          </a:blip>
          <a:stretch>
            <a:fillRect/>
          </a:stretch>
        </p:blipFill>
        <p:spPr>
          <a:xfrm>
            <a:off x="38620" y="2032202"/>
            <a:ext cx="9144000" cy="2025689"/>
          </a:xfrm>
          <a:prstGeom prst="rect">
            <a:avLst/>
          </a:prstGeom>
        </p:spPr>
      </p:pic>
      <p:sp>
        <p:nvSpPr>
          <p:cNvPr id="2" name="Title 1"/>
          <p:cNvSpPr>
            <a:spLocks noGrp="1"/>
          </p:cNvSpPr>
          <p:nvPr>
            <p:ph type="title"/>
          </p:nvPr>
        </p:nvSpPr>
        <p:spPr/>
        <p:txBody>
          <a:bodyPr>
            <a:normAutofit fontScale="90000"/>
          </a:bodyPr>
          <a:lstStyle/>
          <a:p>
            <a:r>
              <a:rPr lang="en-US" dirty="0" smtClean="0"/>
              <a:t>TCP takes 400 round trips for 2 flows!</a:t>
            </a:r>
            <a:endParaRPr lang="en-US" dirty="0"/>
          </a:p>
        </p:txBody>
      </p:sp>
      <p:grpSp>
        <p:nvGrpSpPr>
          <p:cNvPr id="40" name="Group 39"/>
          <p:cNvGrpSpPr/>
          <p:nvPr/>
        </p:nvGrpSpPr>
        <p:grpSpPr>
          <a:xfrm>
            <a:off x="3258363" y="4793235"/>
            <a:ext cx="2734744" cy="1853291"/>
            <a:chOff x="3258363" y="4793235"/>
            <a:chExt cx="2734744" cy="1853291"/>
          </a:xfrm>
        </p:grpSpPr>
        <p:pic>
          <p:nvPicPr>
            <p:cNvPr id="8" name="Picture 7" descr="1280px-Router.svg.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631617" y="5265086"/>
              <a:ext cx="655316" cy="471851"/>
            </a:xfrm>
            <a:prstGeom prst="rect">
              <a:avLst/>
            </a:prstGeom>
          </p:spPr>
        </p:pic>
        <p:pic>
          <p:nvPicPr>
            <p:cNvPr id="10" name="Picture 9" descr="1280px-Router.svg.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268663" y="4793235"/>
              <a:ext cx="655316" cy="471851"/>
            </a:xfrm>
            <a:prstGeom prst="rect">
              <a:avLst/>
            </a:prstGeom>
          </p:spPr>
        </p:pic>
        <p:cxnSp>
          <p:nvCxnSpPr>
            <p:cNvPr id="14" name="Straight Connector 13"/>
            <p:cNvCxnSpPr/>
            <p:nvPr/>
          </p:nvCxnSpPr>
          <p:spPr>
            <a:xfrm flipV="1">
              <a:off x="3941005" y="5245548"/>
              <a:ext cx="655316" cy="306364"/>
            </a:xfrm>
            <a:prstGeom prst="line">
              <a:avLst/>
            </a:prstGeom>
          </p:spPr>
          <p:style>
            <a:lnRef idx="2">
              <a:schemeClr val="accent1"/>
            </a:lnRef>
            <a:fillRef idx="0">
              <a:schemeClr val="accent1"/>
            </a:fillRef>
            <a:effectRef idx="1">
              <a:schemeClr val="accent1"/>
            </a:effectRef>
            <a:fontRef idx="minor">
              <a:schemeClr val="tx1"/>
            </a:fontRef>
          </p:style>
        </p:cxnSp>
        <p:cxnSp>
          <p:nvCxnSpPr>
            <p:cNvPr id="16" name="Straight Connector 15"/>
            <p:cNvCxnSpPr/>
            <p:nvPr/>
          </p:nvCxnSpPr>
          <p:spPr>
            <a:xfrm>
              <a:off x="4596321" y="5245548"/>
              <a:ext cx="832640" cy="306364"/>
            </a:xfrm>
            <a:prstGeom prst="line">
              <a:avLst/>
            </a:prstGeom>
          </p:spPr>
          <p:style>
            <a:lnRef idx="2">
              <a:schemeClr val="accent1"/>
            </a:lnRef>
            <a:fillRef idx="0">
              <a:schemeClr val="accent1"/>
            </a:fillRef>
            <a:effectRef idx="1">
              <a:schemeClr val="accent1"/>
            </a:effectRef>
            <a:fontRef idx="minor">
              <a:schemeClr val="tx1"/>
            </a:fontRef>
          </p:style>
        </p:cxnSp>
        <p:pic>
          <p:nvPicPr>
            <p:cNvPr id="19" name="Picture 18" descr="server-clipart-RTGK5rgTL.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258363" y="5854271"/>
              <a:ext cx="472976" cy="731195"/>
            </a:xfrm>
            <a:prstGeom prst="rect">
              <a:avLst/>
            </a:prstGeom>
          </p:spPr>
        </p:pic>
        <p:pic>
          <p:nvPicPr>
            <p:cNvPr id="22" name="Picture 21" descr="server-clipart-RTGK5rgTL.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032175" y="5880159"/>
              <a:ext cx="472976" cy="731195"/>
            </a:xfrm>
            <a:prstGeom prst="rect">
              <a:avLst/>
            </a:prstGeom>
          </p:spPr>
        </p:pic>
        <p:cxnSp>
          <p:nvCxnSpPr>
            <p:cNvPr id="25" name="Straight Connector 24"/>
            <p:cNvCxnSpPr>
              <a:endCxn id="19" idx="0"/>
            </p:cNvCxnSpPr>
            <p:nvPr/>
          </p:nvCxnSpPr>
          <p:spPr>
            <a:xfrm flipH="1">
              <a:off x="3494851" y="5551912"/>
              <a:ext cx="446154" cy="302359"/>
            </a:xfrm>
            <a:prstGeom prst="line">
              <a:avLst/>
            </a:prstGeom>
          </p:spPr>
          <p:style>
            <a:lnRef idx="2">
              <a:schemeClr val="accent1"/>
            </a:lnRef>
            <a:fillRef idx="0">
              <a:schemeClr val="accent1"/>
            </a:fillRef>
            <a:effectRef idx="1">
              <a:schemeClr val="accent1"/>
            </a:effectRef>
            <a:fontRef idx="minor">
              <a:schemeClr val="tx1"/>
            </a:fontRef>
          </p:style>
        </p:cxnSp>
        <p:cxnSp>
          <p:nvCxnSpPr>
            <p:cNvPr id="27" name="Straight Connector 26"/>
            <p:cNvCxnSpPr>
              <a:endCxn id="22" idx="0"/>
            </p:cNvCxnSpPr>
            <p:nvPr/>
          </p:nvCxnSpPr>
          <p:spPr>
            <a:xfrm>
              <a:off x="3941005" y="5551912"/>
              <a:ext cx="327658" cy="328247"/>
            </a:xfrm>
            <a:prstGeom prst="line">
              <a:avLst/>
            </a:prstGeom>
          </p:spPr>
          <p:style>
            <a:lnRef idx="2">
              <a:schemeClr val="accent1"/>
            </a:lnRef>
            <a:fillRef idx="0">
              <a:schemeClr val="accent1"/>
            </a:fillRef>
            <a:effectRef idx="1">
              <a:schemeClr val="accent1"/>
            </a:effectRef>
            <a:fontRef idx="minor">
              <a:schemeClr val="tx1"/>
            </a:fontRef>
          </p:style>
        </p:cxnSp>
        <p:pic>
          <p:nvPicPr>
            <p:cNvPr id="30" name="Picture 29" descr="1280px-Router.svg.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119573" y="5300258"/>
              <a:ext cx="655316" cy="471851"/>
            </a:xfrm>
            <a:prstGeom prst="rect">
              <a:avLst/>
            </a:prstGeom>
          </p:spPr>
        </p:pic>
        <p:pic>
          <p:nvPicPr>
            <p:cNvPr id="33" name="Picture 32" descr="server-clipart-RTGK5rgTL.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520131" y="5915331"/>
              <a:ext cx="472976" cy="731195"/>
            </a:xfrm>
            <a:prstGeom prst="rect">
              <a:avLst/>
            </a:prstGeom>
          </p:spPr>
        </p:pic>
        <p:cxnSp>
          <p:nvCxnSpPr>
            <p:cNvPr id="35" name="Straight Connector 34"/>
            <p:cNvCxnSpPr>
              <a:endCxn id="33" idx="0"/>
            </p:cNvCxnSpPr>
            <p:nvPr/>
          </p:nvCxnSpPr>
          <p:spPr>
            <a:xfrm>
              <a:off x="5428961" y="5587084"/>
              <a:ext cx="327658" cy="328247"/>
            </a:xfrm>
            <a:prstGeom prst="line">
              <a:avLst/>
            </a:prstGeom>
          </p:spPr>
          <p:style>
            <a:lnRef idx="2">
              <a:schemeClr val="accent1"/>
            </a:lnRef>
            <a:fillRef idx="0">
              <a:schemeClr val="accent1"/>
            </a:fillRef>
            <a:effectRef idx="1">
              <a:schemeClr val="accent1"/>
            </a:effectRef>
            <a:fontRef idx="minor">
              <a:schemeClr val="tx1"/>
            </a:fontRef>
          </p:style>
        </p:cxnSp>
        <p:sp>
          <p:nvSpPr>
            <p:cNvPr id="38" name="Freeform 37"/>
            <p:cNvSpPr/>
            <p:nvPr/>
          </p:nvSpPr>
          <p:spPr>
            <a:xfrm>
              <a:off x="3438769" y="5158154"/>
              <a:ext cx="2442308" cy="801077"/>
            </a:xfrm>
            <a:custGeom>
              <a:avLst/>
              <a:gdLst>
                <a:gd name="connsiteX0" fmla="*/ 0 w 2442308"/>
                <a:gd name="connsiteY0" fmla="*/ 683846 h 801077"/>
                <a:gd name="connsiteX1" fmla="*/ 1211385 w 2442308"/>
                <a:gd name="connsiteY1" fmla="*/ 0 h 801077"/>
                <a:gd name="connsiteX2" fmla="*/ 2032000 w 2442308"/>
                <a:gd name="connsiteY2" fmla="*/ 312615 h 801077"/>
                <a:gd name="connsiteX3" fmla="*/ 2442308 w 2442308"/>
                <a:gd name="connsiteY3" fmla="*/ 801077 h 801077"/>
              </a:gdLst>
              <a:ahLst/>
              <a:cxnLst>
                <a:cxn ang="0">
                  <a:pos x="connsiteX0" y="connsiteY0"/>
                </a:cxn>
                <a:cxn ang="0">
                  <a:pos x="connsiteX1" y="connsiteY1"/>
                </a:cxn>
                <a:cxn ang="0">
                  <a:pos x="connsiteX2" y="connsiteY2"/>
                </a:cxn>
                <a:cxn ang="0">
                  <a:pos x="connsiteX3" y="connsiteY3"/>
                </a:cxn>
              </a:cxnLst>
              <a:rect l="l" t="t" r="r" b="b"/>
              <a:pathLst>
                <a:path w="2442308" h="801077">
                  <a:moveTo>
                    <a:pt x="0" y="683846"/>
                  </a:moveTo>
                  <a:lnTo>
                    <a:pt x="1211385" y="0"/>
                  </a:lnTo>
                  <a:lnTo>
                    <a:pt x="2032000" y="312615"/>
                  </a:lnTo>
                  <a:lnTo>
                    <a:pt x="2442308" y="801077"/>
                  </a:lnTo>
                </a:path>
              </a:pathLst>
            </a:custGeom>
            <a:ln w="38100" cmpd="sng">
              <a:solidFill>
                <a:srgbClr val="0000FF"/>
              </a:solidFill>
              <a:headEnd type="none"/>
              <a:tailEnd type="arrow"/>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39" name="Freeform 38"/>
            <p:cNvSpPr/>
            <p:nvPr/>
          </p:nvSpPr>
          <p:spPr>
            <a:xfrm>
              <a:off x="3946769" y="5197231"/>
              <a:ext cx="1836616" cy="781538"/>
            </a:xfrm>
            <a:custGeom>
              <a:avLst/>
              <a:gdLst>
                <a:gd name="connsiteX0" fmla="*/ 410308 w 1836616"/>
                <a:gd name="connsiteY0" fmla="*/ 722923 h 781538"/>
                <a:gd name="connsiteX1" fmla="*/ 0 w 1836616"/>
                <a:gd name="connsiteY1" fmla="*/ 332154 h 781538"/>
                <a:gd name="connsiteX2" fmla="*/ 703385 w 1836616"/>
                <a:gd name="connsiteY2" fmla="*/ 0 h 781538"/>
                <a:gd name="connsiteX3" fmla="*/ 1348154 w 1836616"/>
                <a:gd name="connsiteY3" fmla="*/ 273538 h 781538"/>
                <a:gd name="connsiteX4" fmla="*/ 1836616 w 1836616"/>
                <a:gd name="connsiteY4" fmla="*/ 781538 h 7815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6616" h="781538">
                  <a:moveTo>
                    <a:pt x="410308" y="722923"/>
                  </a:moveTo>
                  <a:lnTo>
                    <a:pt x="0" y="332154"/>
                  </a:lnTo>
                  <a:lnTo>
                    <a:pt x="703385" y="0"/>
                  </a:lnTo>
                  <a:lnTo>
                    <a:pt x="1348154" y="273538"/>
                  </a:lnTo>
                  <a:lnTo>
                    <a:pt x="1836616" y="781538"/>
                  </a:lnTo>
                </a:path>
              </a:pathLst>
            </a:custGeom>
            <a:ln w="38100" cmpd="sng">
              <a:solidFill>
                <a:srgbClr val="008000"/>
              </a:solidFill>
              <a:headEnd type="none"/>
              <a:tailEnd type="arrow"/>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sp>
        <p:nvSpPr>
          <p:cNvPr id="7" name="TextBox 6"/>
          <p:cNvSpPr txBox="1"/>
          <p:nvPr/>
        </p:nvSpPr>
        <p:spPr>
          <a:xfrm>
            <a:off x="6354615" y="5499832"/>
            <a:ext cx="1794181" cy="830997"/>
          </a:xfrm>
          <a:prstGeom prst="rect">
            <a:avLst/>
          </a:prstGeom>
          <a:noFill/>
        </p:spPr>
        <p:txBody>
          <a:bodyPr wrap="none" rtlCol="0">
            <a:spAutoFit/>
          </a:bodyPr>
          <a:lstStyle/>
          <a:p>
            <a:r>
              <a:rPr lang="en-US" sz="2400" dirty="0" smtClean="0"/>
              <a:t>10 Gb/s links</a:t>
            </a:r>
          </a:p>
          <a:p>
            <a:r>
              <a:rPr lang="en-US" sz="2400" dirty="0" smtClean="0"/>
              <a:t>0.2 </a:t>
            </a:r>
            <a:r>
              <a:rPr lang="en-US" sz="2400" dirty="0" err="1" smtClean="0"/>
              <a:t>ms</a:t>
            </a:r>
            <a:r>
              <a:rPr lang="en-US" sz="2400" dirty="0" smtClean="0"/>
              <a:t> RTT</a:t>
            </a:r>
            <a:endParaRPr lang="en-US" sz="2400" dirty="0"/>
          </a:p>
        </p:txBody>
      </p:sp>
      <p:sp>
        <p:nvSpPr>
          <p:cNvPr id="11" name="Slide Number Placeholder 10"/>
          <p:cNvSpPr>
            <a:spLocks noGrp="1"/>
          </p:cNvSpPr>
          <p:nvPr>
            <p:ph type="sldNum" sz="quarter" idx="12"/>
          </p:nvPr>
        </p:nvSpPr>
        <p:spPr/>
        <p:txBody>
          <a:bodyPr/>
          <a:lstStyle/>
          <a:p>
            <a:fld id="{9E4981B5-5CF9-E744-B423-140AD5BE65A7}" type="slidenum">
              <a:rPr lang="en-US" smtClean="0"/>
              <a:t>3</a:t>
            </a:fld>
            <a:endParaRPr lang="en-US"/>
          </a:p>
        </p:txBody>
      </p:sp>
      <p:sp>
        <p:nvSpPr>
          <p:cNvPr id="59" name="Rectangle 58"/>
          <p:cNvSpPr/>
          <p:nvPr/>
        </p:nvSpPr>
        <p:spPr>
          <a:xfrm>
            <a:off x="234461" y="3868616"/>
            <a:ext cx="351692" cy="228845"/>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0" name="Rectangle 59"/>
          <p:cNvSpPr/>
          <p:nvPr/>
        </p:nvSpPr>
        <p:spPr>
          <a:xfrm>
            <a:off x="209562" y="3868616"/>
            <a:ext cx="351692" cy="228845"/>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2" name="TextBox 61"/>
          <p:cNvSpPr txBox="1"/>
          <p:nvPr/>
        </p:nvSpPr>
        <p:spPr>
          <a:xfrm>
            <a:off x="38621" y="1964199"/>
            <a:ext cx="561802" cy="2667397"/>
          </a:xfrm>
          <a:prstGeom prst="rect">
            <a:avLst/>
          </a:prstGeom>
          <a:solidFill>
            <a:schemeClr val="bg1"/>
          </a:solidFill>
        </p:spPr>
        <p:txBody>
          <a:bodyPr wrap="square" rtlCol="0">
            <a:spAutoFit/>
          </a:bodyPr>
          <a:lstStyle/>
          <a:p>
            <a:pPr algn="r">
              <a:lnSpc>
                <a:spcPct val="120000"/>
              </a:lnSpc>
            </a:pPr>
            <a:r>
              <a:rPr lang="en-US" sz="2000" dirty="0" smtClean="0">
                <a:latin typeface="Arial"/>
                <a:cs typeface="Arial"/>
              </a:rPr>
              <a:t>10</a:t>
            </a:r>
          </a:p>
          <a:p>
            <a:pPr algn="r">
              <a:lnSpc>
                <a:spcPct val="120000"/>
              </a:lnSpc>
            </a:pPr>
            <a:r>
              <a:rPr lang="en-US" sz="2000" dirty="0" smtClean="0">
                <a:latin typeface="Arial"/>
                <a:cs typeface="Arial"/>
              </a:rPr>
              <a:t>8</a:t>
            </a:r>
          </a:p>
          <a:p>
            <a:pPr algn="r">
              <a:lnSpc>
                <a:spcPct val="120000"/>
              </a:lnSpc>
            </a:pPr>
            <a:r>
              <a:rPr lang="en-US" sz="2000" dirty="0" smtClean="0">
                <a:latin typeface="Arial"/>
                <a:cs typeface="Arial"/>
              </a:rPr>
              <a:t>6</a:t>
            </a:r>
          </a:p>
          <a:p>
            <a:pPr algn="r">
              <a:lnSpc>
                <a:spcPct val="120000"/>
              </a:lnSpc>
            </a:pPr>
            <a:r>
              <a:rPr lang="en-US" sz="2000" dirty="0" smtClean="0">
                <a:latin typeface="Arial"/>
                <a:cs typeface="Arial"/>
              </a:rPr>
              <a:t>4</a:t>
            </a:r>
          </a:p>
          <a:p>
            <a:pPr algn="r">
              <a:lnSpc>
                <a:spcPct val="120000"/>
              </a:lnSpc>
            </a:pPr>
            <a:r>
              <a:rPr lang="en-US" sz="2000" dirty="0" smtClean="0">
                <a:latin typeface="Arial"/>
                <a:cs typeface="Arial"/>
              </a:rPr>
              <a:t>2</a:t>
            </a:r>
          </a:p>
          <a:p>
            <a:pPr algn="r">
              <a:lnSpc>
                <a:spcPct val="120000"/>
              </a:lnSpc>
            </a:pPr>
            <a:r>
              <a:rPr lang="en-US" sz="2000" dirty="0">
                <a:latin typeface="Arial"/>
                <a:cs typeface="Arial"/>
              </a:rPr>
              <a:t>0</a:t>
            </a:r>
            <a:endParaRPr lang="en-US" sz="2000" dirty="0" smtClean="0">
              <a:latin typeface="Arial"/>
              <a:cs typeface="Arial"/>
            </a:endParaRPr>
          </a:p>
          <a:p>
            <a:pPr algn="r">
              <a:lnSpc>
                <a:spcPct val="120000"/>
              </a:lnSpc>
            </a:pPr>
            <a:endParaRPr lang="en-US" sz="2000" dirty="0" smtClean="0">
              <a:latin typeface="Arial"/>
              <a:cs typeface="Arial"/>
            </a:endParaRPr>
          </a:p>
        </p:txBody>
      </p:sp>
      <p:sp>
        <p:nvSpPr>
          <p:cNvPr id="63" name="TextBox 62"/>
          <p:cNvSpPr txBox="1"/>
          <p:nvPr/>
        </p:nvSpPr>
        <p:spPr>
          <a:xfrm>
            <a:off x="-115440" y="2483825"/>
            <a:ext cx="461665" cy="1195437"/>
          </a:xfrm>
          <a:prstGeom prst="rect">
            <a:avLst/>
          </a:prstGeom>
          <a:noFill/>
        </p:spPr>
        <p:txBody>
          <a:bodyPr vert="vert270" wrap="none" rtlCol="0">
            <a:spAutoFit/>
          </a:bodyPr>
          <a:lstStyle/>
          <a:p>
            <a:r>
              <a:rPr lang="en-US" dirty="0" smtClean="0">
                <a:latin typeface="Arial"/>
                <a:cs typeface="Arial"/>
              </a:rPr>
              <a:t>rate (Gb/s)</a:t>
            </a:r>
            <a:endParaRPr lang="en-US" dirty="0">
              <a:latin typeface="Arial"/>
              <a:cs typeface="Arial"/>
            </a:endParaRPr>
          </a:p>
        </p:txBody>
      </p:sp>
      <p:sp>
        <p:nvSpPr>
          <p:cNvPr id="64" name="TextBox 63"/>
          <p:cNvSpPr txBox="1"/>
          <p:nvPr/>
        </p:nvSpPr>
        <p:spPr>
          <a:xfrm>
            <a:off x="590831" y="4078467"/>
            <a:ext cx="8132062" cy="646331"/>
          </a:xfrm>
          <a:prstGeom prst="rect">
            <a:avLst/>
          </a:prstGeom>
          <a:solidFill>
            <a:schemeClr val="bg1"/>
          </a:solidFill>
        </p:spPr>
        <p:txBody>
          <a:bodyPr wrap="square" rtlCol="0">
            <a:spAutoFit/>
          </a:bodyPr>
          <a:lstStyle/>
          <a:p>
            <a:r>
              <a:rPr lang="en-US" dirty="0" smtClean="0">
                <a:latin typeface="Arial"/>
                <a:cs typeface="Arial"/>
              </a:rPr>
              <a:t>0                    100                   200                  300                  400                  500</a:t>
            </a:r>
          </a:p>
          <a:p>
            <a:r>
              <a:rPr lang="en-US" dirty="0">
                <a:latin typeface="Arial"/>
                <a:cs typeface="Arial"/>
              </a:rPr>
              <a:t>	</a:t>
            </a:r>
            <a:r>
              <a:rPr lang="en-US" dirty="0" smtClean="0">
                <a:latin typeface="Arial"/>
                <a:cs typeface="Arial"/>
              </a:rPr>
              <a:t>							  time (RTTs)                    </a:t>
            </a:r>
            <a:endParaRPr lang="en-US" dirty="0">
              <a:latin typeface="Arial"/>
              <a:cs typeface="Arial"/>
            </a:endParaRPr>
          </a:p>
        </p:txBody>
      </p:sp>
      <p:sp>
        <p:nvSpPr>
          <p:cNvPr id="65" name="Rectangle 64"/>
          <p:cNvSpPr/>
          <p:nvPr/>
        </p:nvSpPr>
        <p:spPr>
          <a:xfrm>
            <a:off x="604637" y="2236528"/>
            <a:ext cx="8539363" cy="1797385"/>
          </a:xfrm>
          <a:prstGeom prst="rect">
            <a:avLst/>
          </a:prstGeom>
          <a:noFill/>
          <a:ln w="38100"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1446232848"/>
      </p:ext>
    </p:extLst>
  </p:cSld>
  <p:clrMapOvr>
    <a:masterClrMapping/>
  </p:clrMapOvr>
  <mc:AlternateContent xmlns:mc="http://schemas.openxmlformats.org/markup-compatibility/2006" xmlns:p14="http://schemas.microsoft.com/office/powerpoint/2010/main">
    <mc:Choice Requires="p14">
      <p:transition spd="slow" p14:dur="2000" advTm="69640"/>
    </mc:Choice>
    <mc:Fallback xmlns="">
      <p:transition xmlns:p14="http://schemas.microsoft.com/office/powerpoint/2010/main" spd="slow" advTm="69640"/>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Thank you!</a:t>
            </a:r>
            <a:endParaRPr lang="en-US" dirty="0"/>
          </a:p>
        </p:txBody>
      </p:sp>
      <p:pic>
        <p:nvPicPr>
          <p:cNvPr id="4" name="Picture 3" descr="s-PERC.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076" y="2270129"/>
            <a:ext cx="9144000" cy="1793867"/>
          </a:xfrm>
          <a:prstGeom prst="rect">
            <a:avLst/>
          </a:prstGeom>
        </p:spPr>
      </p:pic>
      <p:pic>
        <p:nvPicPr>
          <p:cNvPr id="5" name="Picture 4" descr="DCTCP.png"/>
          <p:cNvPicPr>
            <a:picLocks noChangeAspect="1"/>
          </p:cNvPicPr>
          <p:nvPr/>
        </p:nvPicPr>
        <p:blipFill>
          <a:blip r:embed="rId3">
            <a:alphaModFix amt="10000"/>
            <a:extLst>
              <a:ext uri="{28A0092B-C50C-407E-A947-70E740481C1C}">
                <a14:useLocalDpi xmlns:a14="http://schemas.microsoft.com/office/drawing/2010/main" val="0"/>
              </a:ext>
            </a:extLst>
          </a:blip>
          <a:stretch>
            <a:fillRect/>
          </a:stretch>
        </p:blipFill>
        <p:spPr>
          <a:xfrm>
            <a:off x="63628" y="2221163"/>
            <a:ext cx="9144000" cy="1812750"/>
          </a:xfrm>
          <a:prstGeom prst="rect">
            <a:avLst/>
          </a:prstGeom>
        </p:spPr>
      </p:pic>
      <p:sp>
        <p:nvSpPr>
          <p:cNvPr id="7" name="Rectangle 6"/>
          <p:cNvSpPr/>
          <p:nvPr/>
        </p:nvSpPr>
        <p:spPr>
          <a:xfrm>
            <a:off x="234461" y="3868616"/>
            <a:ext cx="351692" cy="228845"/>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Rectangle 7"/>
          <p:cNvSpPr/>
          <p:nvPr/>
        </p:nvSpPr>
        <p:spPr>
          <a:xfrm>
            <a:off x="209562" y="3868616"/>
            <a:ext cx="351692" cy="228845"/>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p:cNvSpPr/>
          <p:nvPr/>
        </p:nvSpPr>
        <p:spPr>
          <a:xfrm>
            <a:off x="604637" y="2236528"/>
            <a:ext cx="8539363" cy="1797385"/>
          </a:xfrm>
          <a:prstGeom prst="rect">
            <a:avLst/>
          </a:prstGeom>
          <a:noFill/>
          <a:ln w="38100"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1" name="Picture 10" descr="TCP.png"/>
          <p:cNvPicPr>
            <a:picLocks noChangeAspect="1"/>
          </p:cNvPicPr>
          <p:nvPr/>
        </p:nvPicPr>
        <p:blipFill>
          <a:blip r:embed="rId4">
            <a:alphaModFix amt="10000"/>
            <a:extLst>
              <a:ext uri="{28A0092B-C50C-407E-A947-70E740481C1C}">
                <a14:useLocalDpi xmlns:a14="http://schemas.microsoft.com/office/drawing/2010/main" val="0"/>
              </a:ext>
            </a:extLst>
          </a:blip>
          <a:stretch>
            <a:fillRect/>
          </a:stretch>
        </p:blipFill>
        <p:spPr>
          <a:xfrm>
            <a:off x="38620" y="2015155"/>
            <a:ext cx="9144000" cy="2025689"/>
          </a:xfrm>
          <a:prstGeom prst="rect">
            <a:avLst/>
          </a:prstGeom>
        </p:spPr>
      </p:pic>
      <p:sp>
        <p:nvSpPr>
          <p:cNvPr id="3" name="Slide Number Placeholder 2"/>
          <p:cNvSpPr>
            <a:spLocks noGrp="1"/>
          </p:cNvSpPr>
          <p:nvPr>
            <p:ph type="sldNum" sz="quarter" idx="12"/>
          </p:nvPr>
        </p:nvSpPr>
        <p:spPr/>
        <p:txBody>
          <a:bodyPr/>
          <a:lstStyle/>
          <a:p>
            <a:fld id="{EB2BD899-86B4-7643-ABF1-A18C83D3D071}" type="slidenum">
              <a:rPr lang="en-US" smtClean="0"/>
              <a:t>30</a:t>
            </a:fld>
            <a:endParaRPr lang="en-US"/>
          </a:p>
        </p:txBody>
      </p:sp>
    </p:spTree>
    <p:extLst>
      <p:ext uri="{BB962C8B-B14F-4D97-AF65-F5344CB8AC3E}">
        <p14:creationId xmlns:p14="http://schemas.microsoft.com/office/powerpoint/2010/main" val="4202903829"/>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 name="TextBox 36"/>
          <p:cNvSpPr txBox="1"/>
          <p:nvPr/>
        </p:nvSpPr>
        <p:spPr>
          <a:xfrm>
            <a:off x="-103670" y="121411"/>
            <a:ext cx="9363911" cy="1200329"/>
          </a:xfrm>
          <a:prstGeom prst="rect">
            <a:avLst/>
          </a:prstGeom>
          <a:noFill/>
        </p:spPr>
        <p:txBody>
          <a:bodyPr wrap="square" rtlCol="0">
            <a:spAutoFit/>
          </a:bodyPr>
          <a:lstStyle/>
          <a:p>
            <a:pPr algn="ctr"/>
            <a:r>
              <a:rPr lang="en-US" sz="3600" dirty="0" smtClean="0"/>
              <a:t>The </a:t>
            </a:r>
            <a:r>
              <a:rPr lang="en-US" sz="3600" dirty="0"/>
              <a:t>bottleneck rate propagated by a link is at least its Fair Share Rate. </a:t>
            </a:r>
          </a:p>
        </p:txBody>
      </p:sp>
      <p:graphicFrame>
        <p:nvGraphicFramePr>
          <p:cNvPr id="5" name="Table 4"/>
          <p:cNvGraphicFramePr>
            <a:graphicFrameLocks noGrp="1"/>
          </p:cNvGraphicFramePr>
          <p:nvPr>
            <p:extLst>
              <p:ext uri="{D42A27DB-BD31-4B8C-83A1-F6EECF244321}">
                <p14:modId xmlns:p14="http://schemas.microsoft.com/office/powerpoint/2010/main" val="2528068086"/>
              </p:ext>
            </p:extLst>
          </p:nvPr>
        </p:nvGraphicFramePr>
        <p:xfrm>
          <a:off x="3131018" y="2198643"/>
          <a:ext cx="2593750" cy="3645980"/>
        </p:xfrm>
        <a:graphic>
          <a:graphicData uri="http://schemas.openxmlformats.org/drawingml/2006/table">
            <a:tbl>
              <a:tblPr firstRow="1" bandRow="1">
                <a:tableStyleId>{2D5ABB26-0587-4C30-8999-92F81FD0307C}</a:tableStyleId>
              </a:tblPr>
              <a:tblGrid>
                <a:gridCol w="2593750"/>
              </a:tblGrid>
              <a:tr h="911495">
                <a:tc>
                  <a:txBody>
                    <a:bodyPr/>
                    <a:lstStyle/>
                    <a:p>
                      <a:r>
                        <a:rPr lang="en-US" sz="3200" dirty="0" smtClean="0"/>
                        <a:t>C/N</a:t>
                      </a:r>
                      <a:endParaRPr lang="en-US" sz="3200" dirty="0"/>
                    </a:p>
                  </a:txBody>
                  <a:tcPr marL="161674" marR="161674" marT="80837" marB="8083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3366FF"/>
                    </a:solidFill>
                  </a:tcPr>
                </a:tc>
              </a:tr>
              <a:tr h="911495">
                <a:tc>
                  <a:txBody>
                    <a:bodyPr/>
                    <a:lstStyle/>
                    <a:p>
                      <a:r>
                        <a:rPr lang="en-US" sz="3200" dirty="0" smtClean="0"/>
                        <a:t>C/N</a:t>
                      </a:r>
                      <a:endParaRPr lang="en-US" sz="3200" dirty="0"/>
                    </a:p>
                  </a:txBody>
                  <a:tcPr marL="161674" marR="161674" marT="80837" marB="8083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3366FF"/>
                    </a:solidFill>
                  </a:tcPr>
                </a:tc>
              </a:tr>
              <a:tr h="911495">
                <a:tc>
                  <a:txBody>
                    <a:bodyPr/>
                    <a:lstStyle/>
                    <a:p>
                      <a:r>
                        <a:rPr lang="en-US" sz="3200" dirty="0" smtClean="0"/>
                        <a:t>C/N</a:t>
                      </a:r>
                      <a:endParaRPr lang="en-US" sz="3200" dirty="0"/>
                    </a:p>
                  </a:txBody>
                  <a:tcPr marL="161674" marR="161674" marT="80837" marB="8083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3366FF"/>
                    </a:solidFill>
                  </a:tcPr>
                </a:tc>
              </a:tr>
              <a:tr h="911495">
                <a:tc>
                  <a:txBody>
                    <a:bodyPr/>
                    <a:lstStyle/>
                    <a:p>
                      <a:r>
                        <a:rPr lang="en-US" sz="3200" dirty="0" smtClean="0"/>
                        <a:t>C/N</a:t>
                      </a:r>
                      <a:endParaRPr lang="en-US" sz="3200" dirty="0"/>
                    </a:p>
                  </a:txBody>
                  <a:tcPr marL="161674" marR="161674" marT="80837" marB="8083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3366FF"/>
                    </a:solidFill>
                  </a:tcPr>
                </a:tc>
              </a:tr>
            </a:tbl>
          </a:graphicData>
        </a:graphic>
      </p:graphicFrame>
      <p:graphicFrame>
        <p:nvGraphicFramePr>
          <p:cNvPr id="28" name="Table 27"/>
          <p:cNvGraphicFramePr>
            <a:graphicFrameLocks noGrp="1"/>
          </p:cNvGraphicFramePr>
          <p:nvPr>
            <p:extLst>
              <p:ext uri="{D42A27DB-BD31-4B8C-83A1-F6EECF244321}">
                <p14:modId xmlns:p14="http://schemas.microsoft.com/office/powerpoint/2010/main" val="535849826"/>
              </p:ext>
            </p:extLst>
          </p:nvPr>
        </p:nvGraphicFramePr>
        <p:xfrm>
          <a:off x="3131019" y="2179105"/>
          <a:ext cx="2593749" cy="3774061"/>
        </p:xfrm>
        <a:graphic>
          <a:graphicData uri="http://schemas.openxmlformats.org/drawingml/2006/table">
            <a:tbl>
              <a:tblPr firstRow="1" bandRow="1">
                <a:tableStyleId>{2D5ABB26-0587-4C30-8999-92F81FD0307C}</a:tableStyleId>
              </a:tblPr>
              <a:tblGrid>
                <a:gridCol w="2092019"/>
                <a:gridCol w="501730"/>
              </a:tblGrid>
              <a:tr h="1616740">
                <a:tc>
                  <a:txBody>
                    <a:bodyPr/>
                    <a:lstStyle/>
                    <a:p>
                      <a:r>
                        <a:rPr lang="en-US" sz="3200" i="1" u="none" dirty="0" smtClean="0"/>
                        <a:t>b</a:t>
                      </a:r>
                      <a:r>
                        <a:rPr lang="en-US" sz="3200" i="1" u="none" baseline="0" dirty="0" smtClean="0"/>
                        <a:t>= </a:t>
                      </a:r>
                      <a:r>
                        <a:rPr lang="en-US" sz="3200" i="1" u="sng" baseline="0" dirty="0" smtClean="0"/>
                        <a:t>C-</a:t>
                      </a:r>
                      <a:r>
                        <a:rPr lang="en-US" sz="3200" i="1" u="sng" baseline="0" dirty="0" err="1" smtClean="0"/>
                        <a:t>SumE</a:t>
                      </a:r>
                      <a:endParaRPr lang="en-US" sz="3200" i="1" u="sng" baseline="0" dirty="0" smtClean="0"/>
                    </a:p>
                    <a:p>
                      <a:r>
                        <a:rPr lang="en-US" sz="3200" i="1" u="none" baseline="0" dirty="0" smtClean="0"/>
                        <a:t>      </a:t>
                      </a:r>
                      <a:r>
                        <a:rPr lang="en-US" sz="3200" i="1" u="none" baseline="0" dirty="0" err="1" smtClean="0"/>
                        <a:t>NumB</a:t>
                      </a:r>
                      <a:endParaRPr lang="en-US" sz="3200" i="1" u="none" baseline="0" dirty="0" smtClean="0"/>
                    </a:p>
                    <a:p>
                      <a:r>
                        <a:rPr lang="en-US" sz="3200" i="1" u="none" baseline="0" dirty="0" smtClean="0"/>
                        <a:t>   &gt; C/N</a:t>
                      </a:r>
                      <a:endParaRPr lang="en-US" sz="3200" i="1" u="none" dirty="0"/>
                    </a:p>
                  </a:txBody>
                  <a:tcPr marL="161674" marR="161674" marT="80837" marB="8083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3366FF"/>
                    </a:solidFill>
                  </a:tcPr>
                </a:tc>
                <a:tc>
                  <a:txBody>
                    <a:bodyPr/>
                    <a:lstStyle/>
                    <a:p>
                      <a:r>
                        <a:rPr lang="en-US" sz="3200" i="1" dirty="0" smtClean="0"/>
                        <a:t>B</a:t>
                      </a:r>
                      <a:endParaRPr lang="en-US" sz="3200" i="1" dirty="0"/>
                    </a:p>
                  </a:txBody>
                  <a:tcPr marL="161674" marR="161674" marT="80837" marB="8083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3366FF"/>
                    </a:solidFill>
                  </a:tcPr>
                </a:tc>
              </a:tr>
              <a:tr h="716449">
                <a:tc>
                  <a:txBody>
                    <a:bodyPr/>
                    <a:lstStyle/>
                    <a:p>
                      <a:endParaRPr lang="en-US" sz="3200" i="1" dirty="0"/>
                    </a:p>
                  </a:txBody>
                  <a:tcPr marL="161674" marR="161674" marT="80837" marB="8083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0000"/>
                    </a:solidFill>
                  </a:tcPr>
                </a:tc>
                <a:tc>
                  <a:txBody>
                    <a:bodyPr/>
                    <a:lstStyle/>
                    <a:p>
                      <a:r>
                        <a:rPr lang="en-US" sz="3200" i="1" dirty="0" smtClean="0"/>
                        <a:t>E</a:t>
                      </a:r>
                      <a:endParaRPr lang="en-US" sz="3200" i="1" dirty="0"/>
                    </a:p>
                  </a:txBody>
                  <a:tcPr marL="161674" marR="161674" marT="80837" marB="8083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0000"/>
                    </a:solidFill>
                  </a:tcPr>
                </a:tc>
              </a:tr>
              <a:tr h="716449">
                <a:tc>
                  <a:txBody>
                    <a:bodyPr/>
                    <a:lstStyle/>
                    <a:p>
                      <a:endParaRPr lang="en-US" sz="3200" i="1" dirty="0"/>
                    </a:p>
                  </a:txBody>
                  <a:tcPr marL="161674" marR="161674" marT="80837" marB="8083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0000"/>
                    </a:solidFill>
                  </a:tcPr>
                </a:tc>
                <a:tc>
                  <a:txBody>
                    <a:bodyPr/>
                    <a:lstStyle/>
                    <a:p>
                      <a:r>
                        <a:rPr lang="en-US" sz="3200" i="1" dirty="0" smtClean="0"/>
                        <a:t>E</a:t>
                      </a:r>
                      <a:endParaRPr lang="en-US" sz="3200" i="1" dirty="0"/>
                    </a:p>
                  </a:txBody>
                  <a:tcPr marL="161674" marR="161674" marT="80837" marB="8083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0000"/>
                    </a:solidFill>
                  </a:tcPr>
                </a:tc>
              </a:tr>
              <a:tr h="716449">
                <a:tc>
                  <a:txBody>
                    <a:bodyPr/>
                    <a:lstStyle/>
                    <a:p>
                      <a:endParaRPr lang="en-US" sz="3200" i="1" dirty="0"/>
                    </a:p>
                  </a:txBody>
                  <a:tcPr marL="161674" marR="161674" marT="80837" marB="8083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0000"/>
                    </a:solidFill>
                  </a:tcPr>
                </a:tc>
                <a:tc>
                  <a:txBody>
                    <a:bodyPr/>
                    <a:lstStyle/>
                    <a:p>
                      <a:r>
                        <a:rPr lang="en-US" sz="3200" i="1" dirty="0" smtClean="0"/>
                        <a:t>E</a:t>
                      </a:r>
                      <a:endParaRPr lang="en-US" sz="3200" i="1" dirty="0"/>
                    </a:p>
                  </a:txBody>
                  <a:tcPr marL="161674" marR="161674" marT="80837" marB="8083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0000"/>
                    </a:solidFill>
                  </a:tcPr>
                </a:tc>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2409923598"/>
              </p:ext>
            </p:extLst>
          </p:nvPr>
        </p:nvGraphicFramePr>
        <p:xfrm>
          <a:off x="3131019" y="2179105"/>
          <a:ext cx="2593749" cy="3774061"/>
        </p:xfrm>
        <a:graphic>
          <a:graphicData uri="http://schemas.openxmlformats.org/drawingml/2006/table">
            <a:tbl>
              <a:tblPr firstRow="1" bandRow="1">
                <a:tableStyleId>{2D5ABB26-0587-4C30-8999-92F81FD0307C}</a:tableStyleId>
              </a:tblPr>
              <a:tblGrid>
                <a:gridCol w="2092019"/>
                <a:gridCol w="501730"/>
              </a:tblGrid>
              <a:tr h="1616740">
                <a:tc>
                  <a:txBody>
                    <a:bodyPr/>
                    <a:lstStyle/>
                    <a:p>
                      <a:r>
                        <a:rPr lang="en-US" sz="3200" i="1" u="none" dirty="0" smtClean="0"/>
                        <a:t>b</a:t>
                      </a:r>
                      <a:r>
                        <a:rPr lang="en-US" sz="3200" i="1" u="none" baseline="0" dirty="0" smtClean="0"/>
                        <a:t>= </a:t>
                      </a:r>
                      <a:r>
                        <a:rPr lang="en-US" sz="3200" i="1" u="sng" baseline="0" dirty="0" smtClean="0"/>
                        <a:t>C-</a:t>
                      </a:r>
                      <a:r>
                        <a:rPr lang="en-US" sz="3200" i="1" u="sng" baseline="0" dirty="0" err="1" smtClean="0"/>
                        <a:t>SumE</a:t>
                      </a:r>
                      <a:endParaRPr lang="en-US" sz="3200" i="1" u="sng" baseline="0" dirty="0" smtClean="0"/>
                    </a:p>
                    <a:p>
                      <a:r>
                        <a:rPr lang="en-US" sz="3200" i="1" u="none" baseline="0" dirty="0" smtClean="0"/>
                        <a:t>      </a:t>
                      </a:r>
                      <a:r>
                        <a:rPr lang="en-US" sz="3200" i="1" u="none" baseline="0" dirty="0" err="1" smtClean="0"/>
                        <a:t>NumB</a:t>
                      </a:r>
                      <a:endParaRPr lang="en-US" sz="3200" i="1" u="none" baseline="0" dirty="0" smtClean="0"/>
                    </a:p>
                    <a:p>
                      <a:r>
                        <a:rPr lang="en-US" sz="3200" i="1" u="none" baseline="0" dirty="0" smtClean="0"/>
                        <a:t>   &gt; C/N</a:t>
                      </a:r>
                      <a:endParaRPr lang="en-US" sz="3200" i="1" u="none" dirty="0"/>
                    </a:p>
                  </a:txBody>
                  <a:tcPr marL="161674" marR="161674" marT="80837" marB="8083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3366FF"/>
                    </a:solidFill>
                  </a:tcPr>
                </a:tc>
                <a:tc>
                  <a:txBody>
                    <a:bodyPr/>
                    <a:lstStyle/>
                    <a:p>
                      <a:r>
                        <a:rPr lang="en-US" sz="3200" i="1" dirty="0" smtClean="0"/>
                        <a:t>B</a:t>
                      </a:r>
                      <a:endParaRPr lang="en-US" sz="3200" i="1" dirty="0"/>
                    </a:p>
                  </a:txBody>
                  <a:tcPr marL="161674" marR="161674" marT="80837" marB="8083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3366FF"/>
                    </a:solidFill>
                  </a:tcPr>
                </a:tc>
              </a:tr>
              <a:tr h="716449">
                <a:tc>
                  <a:txBody>
                    <a:bodyPr/>
                    <a:lstStyle/>
                    <a:p>
                      <a:endParaRPr lang="en-US" sz="3200" i="1" dirty="0"/>
                    </a:p>
                  </a:txBody>
                  <a:tcPr marL="161674" marR="161674" marT="80837" marB="8083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0000"/>
                    </a:solidFill>
                  </a:tcPr>
                </a:tc>
                <a:tc>
                  <a:txBody>
                    <a:bodyPr/>
                    <a:lstStyle/>
                    <a:p>
                      <a:r>
                        <a:rPr lang="en-US" sz="3200" i="1" dirty="0" smtClean="0"/>
                        <a:t>E</a:t>
                      </a:r>
                      <a:endParaRPr lang="en-US" sz="3200" i="1" dirty="0"/>
                    </a:p>
                  </a:txBody>
                  <a:tcPr marL="161674" marR="161674" marT="80837" marB="8083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0000"/>
                    </a:solidFill>
                  </a:tcPr>
                </a:tc>
              </a:tr>
              <a:tr h="716449">
                <a:tc>
                  <a:txBody>
                    <a:bodyPr/>
                    <a:lstStyle/>
                    <a:p>
                      <a:endParaRPr lang="en-US" sz="3200" i="1" dirty="0"/>
                    </a:p>
                  </a:txBody>
                  <a:tcPr marL="161674" marR="161674" marT="80837" marB="8083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0000"/>
                    </a:solidFill>
                  </a:tcPr>
                </a:tc>
                <a:tc>
                  <a:txBody>
                    <a:bodyPr/>
                    <a:lstStyle/>
                    <a:p>
                      <a:r>
                        <a:rPr lang="en-US" sz="3200" i="1" dirty="0" smtClean="0"/>
                        <a:t>E</a:t>
                      </a:r>
                      <a:endParaRPr lang="en-US" sz="3200" i="1" dirty="0"/>
                    </a:p>
                  </a:txBody>
                  <a:tcPr marL="161674" marR="161674" marT="80837" marB="8083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0000"/>
                    </a:solidFill>
                  </a:tcPr>
                </a:tc>
              </a:tr>
              <a:tr h="716449">
                <a:tc>
                  <a:txBody>
                    <a:bodyPr/>
                    <a:lstStyle/>
                    <a:p>
                      <a:endParaRPr lang="en-US" sz="3200" i="1" dirty="0"/>
                    </a:p>
                  </a:txBody>
                  <a:tcPr marL="161674" marR="161674" marT="80837" marB="8083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bg1">
                        <a:lumMod val="85000"/>
                      </a:schemeClr>
                    </a:solidFill>
                  </a:tcPr>
                </a:tc>
                <a:tc>
                  <a:txBody>
                    <a:bodyPr/>
                    <a:lstStyle/>
                    <a:p>
                      <a:r>
                        <a:rPr lang="en-US" sz="3200" i="1" dirty="0" smtClean="0"/>
                        <a:t>E</a:t>
                      </a:r>
                      <a:endParaRPr lang="en-US" sz="3200" i="1" dirty="0"/>
                    </a:p>
                  </a:txBody>
                  <a:tcPr marL="161674" marR="161674" marT="80837" marB="8083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chemeClr val="bg1">
                        <a:lumMod val="85000"/>
                      </a:schemeClr>
                    </a:solidFill>
                  </a:tcPr>
                </a:tc>
              </a:tr>
            </a:tbl>
          </a:graphicData>
        </a:graphic>
      </p:graphicFrame>
      <p:graphicFrame>
        <p:nvGraphicFramePr>
          <p:cNvPr id="10" name="Table 9"/>
          <p:cNvGraphicFramePr>
            <a:graphicFrameLocks noGrp="1"/>
          </p:cNvGraphicFramePr>
          <p:nvPr>
            <p:extLst>
              <p:ext uri="{D42A27DB-BD31-4B8C-83A1-F6EECF244321}">
                <p14:modId xmlns:p14="http://schemas.microsoft.com/office/powerpoint/2010/main" val="1429163299"/>
              </p:ext>
            </p:extLst>
          </p:nvPr>
        </p:nvGraphicFramePr>
        <p:xfrm>
          <a:off x="3131019" y="2187867"/>
          <a:ext cx="2593748" cy="3026636"/>
        </p:xfrm>
        <a:graphic>
          <a:graphicData uri="http://schemas.openxmlformats.org/drawingml/2006/table">
            <a:tbl>
              <a:tblPr firstRow="1" bandRow="1">
                <a:tableStyleId>{2D5ABB26-0587-4C30-8999-92F81FD0307C}</a:tableStyleId>
              </a:tblPr>
              <a:tblGrid>
                <a:gridCol w="2593748"/>
              </a:tblGrid>
              <a:tr h="1019906">
                <a:tc>
                  <a:txBody>
                    <a:bodyPr/>
                    <a:lstStyle/>
                    <a:p>
                      <a:r>
                        <a:rPr lang="en-US" sz="3200" dirty="0" smtClean="0"/>
                        <a:t>C’/N’</a:t>
                      </a:r>
                      <a:endParaRPr lang="en-US" sz="3200" dirty="0"/>
                    </a:p>
                  </a:txBody>
                  <a:tcPr marL="161674" marR="161674" marT="80837" marB="8083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3366FF"/>
                    </a:solidFill>
                  </a:tcPr>
                </a:tc>
              </a:tr>
              <a:tr h="1003365">
                <a:tc>
                  <a:txBody>
                    <a:bodyPr/>
                    <a:lstStyle/>
                    <a:p>
                      <a:r>
                        <a:rPr lang="en-US" sz="3200" dirty="0" smtClean="0"/>
                        <a:t>C’/N’</a:t>
                      </a:r>
                      <a:endParaRPr lang="en-US" sz="3200" dirty="0"/>
                    </a:p>
                  </a:txBody>
                  <a:tcPr marL="161674" marR="161674" marT="80837" marB="8083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3366FF"/>
                    </a:solidFill>
                  </a:tcPr>
                </a:tc>
              </a:tr>
              <a:tr h="1003365">
                <a:tc>
                  <a:txBody>
                    <a:bodyPr/>
                    <a:lstStyle/>
                    <a:p>
                      <a:r>
                        <a:rPr lang="en-US" sz="3200" dirty="0" smtClean="0"/>
                        <a:t>C’/N’</a:t>
                      </a:r>
                      <a:endParaRPr lang="en-US" sz="3200" dirty="0"/>
                    </a:p>
                  </a:txBody>
                  <a:tcPr marL="161674" marR="161674" marT="80837" marB="80837">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3366FF"/>
                    </a:solidFill>
                  </a:tcPr>
                </a:tc>
              </a:tr>
            </a:tbl>
          </a:graphicData>
        </a:graphic>
      </p:graphicFrame>
      <p:sp>
        <p:nvSpPr>
          <p:cNvPr id="2" name="TextBox 1"/>
          <p:cNvSpPr txBox="1"/>
          <p:nvPr/>
        </p:nvSpPr>
        <p:spPr>
          <a:xfrm>
            <a:off x="5989508" y="2179105"/>
            <a:ext cx="2307180" cy="2062103"/>
          </a:xfrm>
          <a:prstGeom prst="rect">
            <a:avLst/>
          </a:prstGeom>
          <a:noFill/>
        </p:spPr>
        <p:txBody>
          <a:bodyPr wrap="none" rtlCol="0">
            <a:spAutoFit/>
          </a:bodyPr>
          <a:lstStyle/>
          <a:p>
            <a:r>
              <a:rPr lang="en-US" sz="3200" dirty="0" smtClean="0"/>
              <a:t>propagate</a:t>
            </a:r>
          </a:p>
          <a:p>
            <a:pPr algn="ctr"/>
            <a:r>
              <a:rPr lang="en-US" sz="3200" i="1" dirty="0" smtClean="0"/>
              <a:t>b &gt; </a:t>
            </a:r>
            <a:r>
              <a:rPr lang="en-US" sz="3200" i="1" dirty="0" err="1" smtClean="0"/>
              <a:t>MaxE</a:t>
            </a:r>
            <a:r>
              <a:rPr lang="en-US" sz="3200" i="1" dirty="0" smtClean="0"/>
              <a:t>.</a:t>
            </a:r>
          </a:p>
          <a:p>
            <a:pPr algn="ctr"/>
            <a:endParaRPr lang="en-US" sz="3200" i="1" dirty="0"/>
          </a:p>
          <a:p>
            <a:pPr algn="ctr"/>
            <a:r>
              <a:rPr lang="en-US" sz="3200" i="1" dirty="0" err="1" smtClean="0"/>
              <a:t>MaxE</a:t>
            </a:r>
            <a:r>
              <a:rPr lang="en-US" sz="3200" i="1" dirty="0" smtClean="0"/>
              <a:t> &lt; C/N</a:t>
            </a:r>
            <a:endParaRPr lang="en-US" sz="3200" i="1" dirty="0"/>
          </a:p>
        </p:txBody>
      </p:sp>
      <p:sp>
        <p:nvSpPr>
          <p:cNvPr id="3" name="Slide Number Placeholder 2"/>
          <p:cNvSpPr>
            <a:spLocks noGrp="1"/>
          </p:cNvSpPr>
          <p:nvPr>
            <p:ph type="sldNum" sz="quarter" idx="12"/>
          </p:nvPr>
        </p:nvSpPr>
        <p:spPr/>
        <p:txBody>
          <a:bodyPr/>
          <a:lstStyle/>
          <a:p>
            <a:fld id="{EB2BD899-86B4-7643-ABF1-A18C83D3D071}" type="slidenum">
              <a:rPr lang="en-US" smtClean="0"/>
              <a:t>31</a:t>
            </a:fld>
            <a:endParaRPr lang="en-US"/>
          </a:p>
        </p:txBody>
      </p:sp>
    </p:spTree>
    <p:extLst>
      <p:ext uri="{BB962C8B-B14F-4D97-AF65-F5344CB8AC3E}">
        <p14:creationId xmlns:p14="http://schemas.microsoft.com/office/powerpoint/2010/main" val="357516128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9" presetClass="exit" presetSubtype="0" fill="hold" nodeType="clickEffect">
                                  <p:stCondLst>
                                    <p:cond delay="0"/>
                                  </p:stCondLst>
                                  <p:childTnLst>
                                    <p:animEffect transition="out" filter="dissolve">
                                      <p:cBhvr>
                                        <p:cTn id="14" dur="500"/>
                                        <p:tgtEl>
                                          <p:spTgt spid="5"/>
                                        </p:tgtEl>
                                      </p:cBhvr>
                                    </p:animEffect>
                                    <p:set>
                                      <p:cBhvr>
                                        <p:cTn id="15" dur="1" fill="hold">
                                          <p:stCondLst>
                                            <p:cond delay="499"/>
                                          </p:stCondLst>
                                        </p:cTn>
                                        <p:tgtEl>
                                          <p:spTgt spid="5"/>
                                        </p:tgtEl>
                                        <p:attrNameLst>
                                          <p:attrName>style.visibility</p:attrName>
                                        </p:attrNameLst>
                                      </p:cBhvr>
                                      <p:to>
                                        <p:strVal val="hidden"/>
                                      </p:to>
                                    </p:set>
                                  </p:childTnLst>
                                </p:cTn>
                              </p:par>
                              <p:par>
                                <p:cTn id="16" presetID="9" presetClass="entr" presetSubtype="0" fill="hold" nodeType="withEffect">
                                  <p:stCondLst>
                                    <p:cond delay="0"/>
                                  </p:stCondLst>
                                  <p:childTnLst>
                                    <p:set>
                                      <p:cBhvr>
                                        <p:cTn id="17" dur="1" fill="hold">
                                          <p:stCondLst>
                                            <p:cond delay="0"/>
                                          </p:stCondLst>
                                        </p:cTn>
                                        <p:tgtEl>
                                          <p:spTgt spid="28"/>
                                        </p:tgtEl>
                                        <p:attrNameLst>
                                          <p:attrName>style.visibility</p:attrName>
                                        </p:attrNameLst>
                                      </p:cBhvr>
                                      <p:to>
                                        <p:strVal val="visible"/>
                                      </p:to>
                                    </p:set>
                                    <p:animEffect transition="in" filter="dissolve">
                                      <p:cBhvr>
                                        <p:cTn id="18" dur="1000"/>
                                        <p:tgtEl>
                                          <p:spTgt spid="28"/>
                                        </p:tgtEl>
                                      </p:cBhvr>
                                    </p:animEffec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nodeType="clickEffect">
                                  <p:stCondLst>
                                    <p:cond delay="0"/>
                                  </p:stCondLst>
                                  <p:childTnLst>
                                    <p:set>
                                      <p:cBhvr>
                                        <p:cTn id="22" dur="1" fill="hold">
                                          <p:stCondLst>
                                            <p:cond delay="0"/>
                                          </p:stCondLst>
                                        </p:cTn>
                                        <p:tgtEl>
                                          <p:spTgt spid="28"/>
                                        </p:tgtEl>
                                        <p:attrNameLst>
                                          <p:attrName>style.visibility</p:attrName>
                                        </p:attrNameLst>
                                      </p:cBhvr>
                                      <p:to>
                                        <p:strVal val="hidden"/>
                                      </p:to>
                                    </p:set>
                                  </p:childTnLst>
                                </p:cTn>
                              </p:par>
                              <p:par>
                                <p:cTn id="23" presetID="1" presetClass="entr" presetSubtype="0" fill="hold" nodeType="withEffect">
                                  <p:stCondLst>
                                    <p:cond delay="0"/>
                                  </p:stCondLst>
                                  <p:childTnLst>
                                    <p:set>
                                      <p:cBhvr>
                                        <p:cTn id="24" dur="1" fill="hold">
                                          <p:stCondLst>
                                            <p:cond delay="0"/>
                                          </p:stCondLst>
                                        </p:cTn>
                                        <p:tgtEl>
                                          <p:spTgt spid="8"/>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9" presetClass="exit" presetSubtype="0" fill="hold" nodeType="clickEffect">
                                  <p:stCondLst>
                                    <p:cond delay="0"/>
                                  </p:stCondLst>
                                  <p:childTnLst>
                                    <p:animEffect transition="out" filter="dissolve">
                                      <p:cBhvr>
                                        <p:cTn id="28" dur="500"/>
                                        <p:tgtEl>
                                          <p:spTgt spid="8"/>
                                        </p:tgtEl>
                                      </p:cBhvr>
                                    </p:animEffect>
                                    <p:set>
                                      <p:cBhvr>
                                        <p:cTn id="29" dur="1" fill="hold">
                                          <p:stCondLst>
                                            <p:cond delay="499"/>
                                          </p:stCondLst>
                                        </p:cTn>
                                        <p:tgtEl>
                                          <p:spTgt spid="8"/>
                                        </p:tgtEl>
                                        <p:attrNameLst>
                                          <p:attrName>style.visibility</p:attrName>
                                        </p:attrNameLst>
                                      </p:cBhvr>
                                      <p:to>
                                        <p:strVal val="hidden"/>
                                      </p:to>
                                    </p:set>
                                  </p:childTnLst>
                                </p:cTn>
                              </p:par>
                              <p:par>
                                <p:cTn id="30" presetID="9" presetClass="entr" presetSubtype="0" fill="hold" nodeType="withEffect">
                                  <p:stCondLst>
                                    <p:cond delay="0"/>
                                  </p:stCondLst>
                                  <p:childTnLst>
                                    <p:set>
                                      <p:cBhvr>
                                        <p:cTn id="31" dur="1" fill="hold">
                                          <p:stCondLst>
                                            <p:cond delay="0"/>
                                          </p:stCondLst>
                                        </p:cTn>
                                        <p:tgtEl>
                                          <p:spTgt spid="10"/>
                                        </p:tgtEl>
                                        <p:attrNameLst>
                                          <p:attrName>style.visibility</p:attrName>
                                        </p:attrNameLst>
                                      </p:cBhvr>
                                      <p:to>
                                        <p:strVal val="visible"/>
                                      </p:to>
                                    </p:set>
                                    <p:animEffect transition="in" filter="dissolve">
                                      <p:cBhvr>
                                        <p:cTn id="3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Convergence Time (DC, 100G) </a:t>
            </a:r>
            <a:endParaRPr lang="en-US" dirty="0"/>
          </a:p>
        </p:txBody>
      </p:sp>
      <p:pic>
        <p:nvPicPr>
          <p:cNvPr id="5" name="Content Placeholder 4" descr="ct-dc-may7-100G-dynamic.pdf"/>
          <p:cNvPicPr>
            <a:picLocks noGrp="1" noChangeAspect="1"/>
          </p:cNvPicPr>
          <p:nvPr>
            <p:ph idx="1"/>
          </p:nvPr>
        </p:nvPicPr>
        <p:blipFill>
          <a:blip r:embed="rId2">
            <a:extLst>
              <a:ext uri="{28A0092B-C50C-407E-A947-70E740481C1C}">
                <a14:useLocalDpi xmlns:a14="http://schemas.microsoft.com/office/drawing/2010/main" val="0"/>
              </a:ext>
            </a:extLst>
          </a:blip>
          <a:srcRect l="-10610" r="-10610"/>
          <a:stretch>
            <a:fillRect/>
          </a:stretch>
        </p:blipFill>
        <p:spPr/>
      </p:pic>
      <p:sp>
        <p:nvSpPr>
          <p:cNvPr id="4" name="Slide Number Placeholder 3"/>
          <p:cNvSpPr>
            <a:spLocks noGrp="1"/>
          </p:cNvSpPr>
          <p:nvPr>
            <p:ph type="sldNum" sz="quarter" idx="12"/>
          </p:nvPr>
        </p:nvSpPr>
        <p:spPr/>
        <p:txBody>
          <a:bodyPr/>
          <a:lstStyle/>
          <a:p>
            <a:fld id="{EB2BD899-86B4-7643-ABF1-A18C83D3D071}" type="slidenum">
              <a:rPr lang="en-US" smtClean="0"/>
              <a:t>32</a:t>
            </a:fld>
            <a:endParaRPr lang="en-US"/>
          </a:p>
        </p:txBody>
      </p:sp>
    </p:spTree>
    <p:extLst>
      <p:ext uri="{BB962C8B-B14F-4D97-AF65-F5344CB8AC3E}">
        <p14:creationId xmlns:p14="http://schemas.microsoft.com/office/powerpoint/2010/main" val="1244115481"/>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Convergence Times (WAN, 10G)</a:t>
            </a:r>
            <a:endParaRPr lang="en-US" dirty="0"/>
          </a:p>
        </p:txBody>
      </p:sp>
      <p:pic>
        <p:nvPicPr>
          <p:cNvPr id="5" name="Content Placeholder 4" descr="ct-wan-10G-dynamic.pdf"/>
          <p:cNvPicPr>
            <a:picLocks noGrp="1" noChangeAspect="1"/>
          </p:cNvPicPr>
          <p:nvPr>
            <p:ph idx="1"/>
          </p:nvPr>
        </p:nvPicPr>
        <p:blipFill>
          <a:blip r:embed="rId2">
            <a:extLst>
              <a:ext uri="{28A0092B-C50C-407E-A947-70E740481C1C}">
                <a14:useLocalDpi xmlns:a14="http://schemas.microsoft.com/office/drawing/2010/main" val="0"/>
              </a:ext>
            </a:extLst>
          </a:blip>
          <a:srcRect l="-10610" r="-10610"/>
          <a:stretch>
            <a:fillRect/>
          </a:stretch>
        </p:blipFill>
        <p:spPr/>
      </p:pic>
      <p:sp>
        <p:nvSpPr>
          <p:cNvPr id="4" name="Slide Number Placeholder 3"/>
          <p:cNvSpPr>
            <a:spLocks noGrp="1"/>
          </p:cNvSpPr>
          <p:nvPr>
            <p:ph type="sldNum" sz="quarter" idx="12"/>
          </p:nvPr>
        </p:nvSpPr>
        <p:spPr/>
        <p:txBody>
          <a:bodyPr/>
          <a:lstStyle/>
          <a:p>
            <a:fld id="{EB2BD899-86B4-7643-ABF1-A18C83D3D071}" type="slidenum">
              <a:rPr lang="en-US" smtClean="0"/>
              <a:t>33</a:t>
            </a:fld>
            <a:endParaRPr lang="en-US"/>
          </a:p>
        </p:txBody>
      </p:sp>
    </p:spTree>
    <p:extLst>
      <p:ext uri="{BB962C8B-B14F-4D97-AF65-F5344CB8AC3E}">
        <p14:creationId xmlns:p14="http://schemas.microsoft.com/office/powerpoint/2010/main" val="4037511189"/>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Convergence Times (PERC, worst-case)</a:t>
            </a:r>
            <a:endParaRPr lang="en-US" dirty="0"/>
          </a:p>
        </p:txBody>
      </p:sp>
      <p:pic>
        <p:nvPicPr>
          <p:cNvPr id="5" name="Content Placeholder 4" descr="dense-ct.pdf"/>
          <p:cNvPicPr>
            <a:picLocks noGrp="1" noChangeAspect="1"/>
          </p:cNvPicPr>
          <p:nvPr>
            <p:ph idx="1"/>
          </p:nvPr>
        </p:nvPicPr>
        <p:blipFill>
          <a:blip r:embed="rId2">
            <a:extLst>
              <a:ext uri="{28A0092B-C50C-407E-A947-70E740481C1C}">
                <a14:useLocalDpi xmlns:a14="http://schemas.microsoft.com/office/drawing/2010/main" val="0"/>
              </a:ext>
            </a:extLst>
          </a:blip>
          <a:srcRect l="-15036" r="-15036"/>
          <a:stretch>
            <a:fillRect/>
          </a:stretch>
        </p:blipFill>
        <p:spPr/>
      </p:pic>
      <p:sp>
        <p:nvSpPr>
          <p:cNvPr id="4" name="Slide Number Placeholder 3"/>
          <p:cNvSpPr>
            <a:spLocks noGrp="1"/>
          </p:cNvSpPr>
          <p:nvPr>
            <p:ph type="sldNum" sz="quarter" idx="12"/>
          </p:nvPr>
        </p:nvSpPr>
        <p:spPr/>
        <p:txBody>
          <a:bodyPr/>
          <a:lstStyle/>
          <a:p>
            <a:fld id="{EB2BD899-86B4-7643-ABF1-A18C83D3D071}" type="slidenum">
              <a:rPr lang="en-US" smtClean="0"/>
              <a:t>34</a:t>
            </a:fld>
            <a:endParaRPr lang="en-US"/>
          </a:p>
        </p:txBody>
      </p:sp>
    </p:spTree>
    <p:extLst>
      <p:ext uri="{BB962C8B-B14F-4D97-AF65-F5344CB8AC3E}">
        <p14:creationId xmlns:p14="http://schemas.microsoft.com/office/powerpoint/2010/main" val="191243787"/>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Convergence Times (PERC, common)</a:t>
            </a:r>
            <a:endParaRPr lang="en-US" dirty="0"/>
          </a:p>
        </p:txBody>
      </p:sp>
      <p:pic>
        <p:nvPicPr>
          <p:cNvPr id="5" name="Content Placeholder 4" descr="sparse-ct.pdf"/>
          <p:cNvPicPr>
            <a:picLocks noGrp="1" noChangeAspect="1"/>
          </p:cNvPicPr>
          <p:nvPr>
            <p:ph idx="1"/>
          </p:nvPr>
        </p:nvPicPr>
        <p:blipFill>
          <a:blip r:embed="rId2">
            <a:extLst>
              <a:ext uri="{28A0092B-C50C-407E-A947-70E740481C1C}">
                <a14:useLocalDpi xmlns:a14="http://schemas.microsoft.com/office/drawing/2010/main" val="0"/>
              </a:ext>
            </a:extLst>
          </a:blip>
          <a:srcRect l="-13324" r="-13324"/>
          <a:stretch>
            <a:fillRect/>
          </a:stretch>
        </p:blipFill>
        <p:spPr/>
      </p:pic>
      <p:sp>
        <p:nvSpPr>
          <p:cNvPr id="4" name="Slide Number Placeholder 3"/>
          <p:cNvSpPr>
            <a:spLocks noGrp="1"/>
          </p:cNvSpPr>
          <p:nvPr>
            <p:ph type="sldNum" sz="quarter" idx="12"/>
          </p:nvPr>
        </p:nvSpPr>
        <p:spPr/>
        <p:txBody>
          <a:bodyPr/>
          <a:lstStyle/>
          <a:p>
            <a:fld id="{EB2BD899-86B4-7643-ABF1-A18C83D3D071}" type="slidenum">
              <a:rPr lang="en-US" smtClean="0"/>
              <a:t>35</a:t>
            </a:fld>
            <a:endParaRPr lang="en-US"/>
          </a:p>
        </p:txBody>
      </p:sp>
    </p:spTree>
    <p:extLst>
      <p:ext uri="{BB962C8B-B14F-4D97-AF65-F5344CB8AC3E}">
        <p14:creationId xmlns:p14="http://schemas.microsoft.com/office/powerpoint/2010/main" val="137017582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k-</a:t>
            </a:r>
            <a:r>
              <a:rPr lang="en-US" dirty="0" err="1" smtClean="0"/>
              <a:t>Waterfilling</a:t>
            </a:r>
            <a:r>
              <a:rPr lang="en-US" dirty="0" smtClean="0"/>
              <a:t>: Recursive Algorithms To Compute Max-Min Rates </a:t>
            </a:r>
            <a:endParaRPr lang="en-US" dirty="0"/>
          </a:p>
        </p:txBody>
      </p:sp>
      <p:sp>
        <p:nvSpPr>
          <p:cNvPr id="49" name="TextBox 48"/>
          <p:cNvSpPr txBox="1"/>
          <p:nvPr/>
        </p:nvSpPr>
        <p:spPr>
          <a:xfrm>
            <a:off x="4570781" y="2636960"/>
            <a:ext cx="1515659" cy="2031325"/>
          </a:xfrm>
          <a:prstGeom prst="rect">
            <a:avLst/>
          </a:prstGeom>
          <a:noFill/>
        </p:spPr>
        <p:txBody>
          <a:bodyPr wrap="none" rtlCol="0">
            <a:spAutoFit/>
          </a:bodyPr>
          <a:lstStyle/>
          <a:p>
            <a:r>
              <a:rPr lang="en-US" i="1" dirty="0">
                <a:latin typeface="Times New Roman" panose="02020603050405020304" pitchFamily="18" charset="0"/>
                <a:cs typeface="Times New Roman" panose="02020603050405020304" pitchFamily="18" charset="0"/>
              </a:rPr>
              <a:t>C = 1</a:t>
            </a:r>
            <a:r>
              <a:rPr lang="en-US" i="1" dirty="0" smtClean="0">
                <a:latin typeface="Times New Roman" panose="02020603050405020304" pitchFamily="18" charset="0"/>
                <a:cs typeface="Times New Roman" panose="02020603050405020304" pitchFamily="18" charset="0"/>
              </a:rPr>
              <a:t> </a:t>
            </a:r>
            <a:r>
              <a:rPr lang="en-US" i="1" dirty="0">
                <a:latin typeface="Times New Roman" panose="02020603050405020304" pitchFamily="18" charset="0"/>
                <a:cs typeface="Times New Roman" panose="02020603050405020304" pitchFamily="18" charset="0"/>
              </a:rPr>
              <a:t>Gb/s</a:t>
            </a:r>
          </a:p>
          <a:p>
            <a:r>
              <a:rPr lang="en-US" i="1" dirty="0">
                <a:latin typeface="Times New Roman" panose="02020603050405020304" pitchFamily="18" charset="0"/>
                <a:cs typeface="Times New Roman" panose="02020603050405020304" pitchFamily="18" charset="0"/>
              </a:rPr>
              <a:t>N = </a:t>
            </a:r>
            <a:r>
              <a:rPr lang="en-US" i="1" dirty="0" smtClean="0">
                <a:latin typeface="Times New Roman" panose="02020603050405020304" pitchFamily="18" charset="0"/>
                <a:cs typeface="Times New Roman" panose="02020603050405020304" pitchFamily="18" charset="0"/>
              </a:rPr>
              <a:t>1</a:t>
            </a:r>
            <a:endParaRPr lang="en-US" i="1" dirty="0">
              <a:latin typeface="Times New Roman" panose="02020603050405020304" pitchFamily="18" charset="0"/>
              <a:cs typeface="Times New Roman" panose="02020603050405020304" pitchFamily="18" charset="0"/>
            </a:endParaRPr>
          </a:p>
          <a:p>
            <a:endParaRPr lang="en-US" i="1" dirty="0" smtClean="0">
              <a:latin typeface="Times New Roman" panose="02020603050405020304" pitchFamily="18" charset="0"/>
              <a:cs typeface="Times New Roman" panose="02020603050405020304" pitchFamily="18" charset="0"/>
            </a:endParaRPr>
          </a:p>
          <a:p>
            <a:endParaRPr lang="en-US" i="1" dirty="0">
              <a:latin typeface="Times New Roman" panose="02020603050405020304" pitchFamily="18" charset="0"/>
              <a:cs typeface="Times New Roman" panose="02020603050405020304" pitchFamily="18" charset="0"/>
            </a:endParaRPr>
          </a:p>
          <a:p>
            <a:endParaRPr lang="en-US" i="1" dirty="0" smtClean="0">
              <a:latin typeface="Times New Roman" panose="02020603050405020304" pitchFamily="18" charset="0"/>
              <a:cs typeface="Times New Roman" panose="02020603050405020304" pitchFamily="18" charset="0"/>
            </a:endParaRPr>
          </a:p>
          <a:p>
            <a:endParaRPr lang="en-US" i="1" dirty="0" smtClean="0">
              <a:latin typeface="Times New Roman" panose="02020603050405020304" pitchFamily="18" charset="0"/>
              <a:cs typeface="Times New Roman" panose="02020603050405020304" pitchFamily="18" charset="0"/>
            </a:endParaRPr>
          </a:p>
          <a:p>
            <a:r>
              <a:rPr lang="en-US" i="1" dirty="0" smtClean="0">
                <a:latin typeface="Times New Roman" panose="02020603050405020304" pitchFamily="18" charset="0"/>
                <a:cs typeface="Times New Roman" panose="02020603050405020304" pitchFamily="18" charset="0"/>
              </a:rPr>
              <a:t>C/N = 1 Gb/s</a:t>
            </a:r>
            <a:endParaRPr lang="en-US" i="1" dirty="0">
              <a:latin typeface="Times New Roman" panose="02020603050405020304" pitchFamily="18" charset="0"/>
              <a:cs typeface="Times New Roman" panose="02020603050405020304" pitchFamily="18" charset="0"/>
            </a:endParaRPr>
          </a:p>
        </p:txBody>
      </p:sp>
      <p:sp>
        <p:nvSpPr>
          <p:cNvPr id="50" name="TextBox 49"/>
          <p:cNvSpPr txBox="1"/>
          <p:nvPr/>
        </p:nvSpPr>
        <p:spPr>
          <a:xfrm>
            <a:off x="4575012" y="2641191"/>
            <a:ext cx="1504163" cy="2031325"/>
          </a:xfrm>
          <a:prstGeom prst="rect">
            <a:avLst/>
          </a:prstGeom>
          <a:solidFill>
            <a:srgbClr val="FFFFFF"/>
          </a:solidFill>
        </p:spPr>
        <p:txBody>
          <a:bodyPr wrap="none" rtlCol="0">
            <a:spAutoFit/>
          </a:bodyPr>
          <a:lstStyle/>
          <a:p>
            <a:r>
              <a:rPr lang="en-US" i="1" dirty="0" smtClean="0">
                <a:latin typeface="Times New Roman" panose="02020603050405020304" pitchFamily="18" charset="0"/>
                <a:cs typeface="Times New Roman" panose="02020603050405020304" pitchFamily="18" charset="0"/>
              </a:rPr>
              <a:t>C = 1 Gb/s</a:t>
            </a:r>
          </a:p>
          <a:p>
            <a:r>
              <a:rPr lang="en-US" i="1" dirty="0" smtClean="0">
                <a:latin typeface="Times New Roman" panose="02020603050405020304" pitchFamily="18" charset="0"/>
                <a:cs typeface="Times New Roman" panose="02020603050405020304" pitchFamily="18" charset="0"/>
              </a:rPr>
              <a:t>N = 1</a:t>
            </a:r>
            <a:endParaRPr lang="en-US" i="1" dirty="0">
              <a:latin typeface="Times New Roman" panose="02020603050405020304" pitchFamily="18" charset="0"/>
              <a:cs typeface="Times New Roman" panose="02020603050405020304" pitchFamily="18" charset="0"/>
            </a:endParaRPr>
          </a:p>
          <a:p>
            <a:endParaRPr lang="en-US" i="1" dirty="0" smtClean="0">
              <a:latin typeface="Times New Roman" panose="02020603050405020304" pitchFamily="18" charset="0"/>
              <a:cs typeface="Times New Roman" panose="02020603050405020304" pitchFamily="18" charset="0"/>
            </a:endParaRPr>
          </a:p>
          <a:p>
            <a:endParaRPr lang="en-US" i="1" dirty="0">
              <a:latin typeface="Times New Roman" panose="02020603050405020304" pitchFamily="18" charset="0"/>
              <a:cs typeface="Times New Roman" panose="02020603050405020304" pitchFamily="18" charset="0"/>
            </a:endParaRPr>
          </a:p>
          <a:p>
            <a:endParaRPr lang="en-US" i="1" dirty="0" smtClean="0">
              <a:latin typeface="Times New Roman" panose="02020603050405020304" pitchFamily="18" charset="0"/>
              <a:cs typeface="Times New Roman" panose="02020603050405020304" pitchFamily="18" charset="0"/>
            </a:endParaRPr>
          </a:p>
          <a:p>
            <a:endParaRPr lang="en-US" i="1" dirty="0" smtClean="0">
              <a:latin typeface="Times New Roman" panose="02020603050405020304" pitchFamily="18" charset="0"/>
              <a:cs typeface="Times New Roman" panose="02020603050405020304" pitchFamily="18" charset="0"/>
            </a:endParaRPr>
          </a:p>
          <a:p>
            <a:r>
              <a:rPr lang="en-US" b="1" i="1" dirty="0" smtClean="0">
                <a:latin typeface="Times New Roman" panose="02020603050405020304" pitchFamily="18" charset="0"/>
                <a:cs typeface="Times New Roman" panose="02020603050405020304" pitchFamily="18" charset="0"/>
              </a:rPr>
              <a:t>C/N = 1 Gb/s</a:t>
            </a:r>
            <a:endParaRPr lang="en-US" b="1" i="1" dirty="0">
              <a:latin typeface="Times New Roman" panose="02020603050405020304" pitchFamily="18" charset="0"/>
              <a:cs typeface="Times New Roman" panose="02020603050405020304" pitchFamily="18" charset="0"/>
            </a:endParaRPr>
          </a:p>
        </p:txBody>
      </p:sp>
      <p:sp>
        <p:nvSpPr>
          <p:cNvPr id="51" name="TextBox 50"/>
          <p:cNvSpPr txBox="1"/>
          <p:nvPr/>
        </p:nvSpPr>
        <p:spPr>
          <a:xfrm>
            <a:off x="2932535" y="2644241"/>
            <a:ext cx="1457951" cy="2031325"/>
          </a:xfrm>
          <a:prstGeom prst="rect">
            <a:avLst/>
          </a:prstGeom>
          <a:noFill/>
        </p:spPr>
        <p:txBody>
          <a:bodyPr wrap="none" rtlCol="0">
            <a:spAutoFit/>
          </a:bodyPr>
          <a:lstStyle/>
          <a:p>
            <a:r>
              <a:rPr lang="en-US" i="1" dirty="0">
                <a:latin typeface="Times New Roman" panose="02020603050405020304" pitchFamily="18" charset="0"/>
                <a:cs typeface="Times New Roman" panose="02020603050405020304" pitchFamily="18" charset="0"/>
              </a:rPr>
              <a:t>C = </a:t>
            </a:r>
            <a:r>
              <a:rPr lang="en-US" i="1" dirty="0" smtClean="0">
                <a:latin typeface="Times New Roman" panose="02020603050405020304" pitchFamily="18" charset="0"/>
                <a:cs typeface="Times New Roman" panose="02020603050405020304" pitchFamily="18" charset="0"/>
              </a:rPr>
              <a:t>10 </a:t>
            </a:r>
            <a:r>
              <a:rPr lang="en-US" i="1" dirty="0">
                <a:latin typeface="Times New Roman" panose="02020603050405020304" pitchFamily="18" charset="0"/>
                <a:cs typeface="Times New Roman" panose="02020603050405020304" pitchFamily="18" charset="0"/>
              </a:rPr>
              <a:t>Gb/s</a:t>
            </a:r>
          </a:p>
          <a:p>
            <a:r>
              <a:rPr lang="en-US" i="1" dirty="0">
                <a:latin typeface="Times New Roman" panose="02020603050405020304" pitchFamily="18" charset="0"/>
                <a:cs typeface="Times New Roman" panose="02020603050405020304" pitchFamily="18" charset="0"/>
              </a:rPr>
              <a:t>N = 2</a:t>
            </a:r>
          </a:p>
          <a:p>
            <a:endParaRPr lang="en-US" i="1" dirty="0" smtClean="0">
              <a:latin typeface="Times New Roman" panose="02020603050405020304" pitchFamily="18" charset="0"/>
              <a:cs typeface="Times New Roman" panose="02020603050405020304" pitchFamily="18" charset="0"/>
            </a:endParaRPr>
          </a:p>
          <a:p>
            <a:endParaRPr lang="en-US" i="1" dirty="0">
              <a:latin typeface="Times New Roman" panose="02020603050405020304" pitchFamily="18" charset="0"/>
              <a:cs typeface="Times New Roman" panose="02020603050405020304" pitchFamily="18" charset="0"/>
            </a:endParaRPr>
          </a:p>
          <a:p>
            <a:endParaRPr lang="en-US" i="1" dirty="0" smtClean="0">
              <a:latin typeface="Times New Roman" panose="02020603050405020304" pitchFamily="18" charset="0"/>
              <a:cs typeface="Times New Roman" panose="02020603050405020304" pitchFamily="18" charset="0"/>
            </a:endParaRPr>
          </a:p>
          <a:p>
            <a:endParaRPr lang="en-US" i="1" dirty="0" smtClean="0">
              <a:latin typeface="Times New Roman" panose="02020603050405020304" pitchFamily="18" charset="0"/>
              <a:cs typeface="Times New Roman" panose="02020603050405020304" pitchFamily="18" charset="0"/>
            </a:endParaRPr>
          </a:p>
          <a:p>
            <a:r>
              <a:rPr lang="en-US" i="1" dirty="0" smtClean="0">
                <a:latin typeface="Times New Roman" panose="02020603050405020304" pitchFamily="18" charset="0"/>
                <a:cs typeface="Times New Roman" panose="02020603050405020304" pitchFamily="18" charset="0"/>
              </a:rPr>
              <a:t>C/N= 5 Gb/s</a:t>
            </a:r>
            <a:endParaRPr lang="en-US" i="1" dirty="0">
              <a:latin typeface="Times New Roman" panose="02020603050405020304" pitchFamily="18" charset="0"/>
              <a:cs typeface="Times New Roman" panose="02020603050405020304" pitchFamily="18" charset="0"/>
            </a:endParaRPr>
          </a:p>
        </p:txBody>
      </p:sp>
      <p:sp>
        <p:nvSpPr>
          <p:cNvPr id="52" name="TextBox 51"/>
          <p:cNvSpPr txBox="1"/>
          <p:nvPr/>
        </p:nvSpPr>
        <p:spPr>
          <a:xfrm>
            <a:off x="2936766" y="2648472"/>
            <a:ext cx="1457951" cy="2031325"/>
          </a:xfrm>
          <a:prstGeom prst="rect">
            <a:avLst/>
          </a:prstGeom>
          <a:solidFill>
            <a:schemeClr val="bg1"/>
          </a:solidFill>
        </p:spPr>
        <p:txBody>
          <a:bodyPr wrap="none" rtlCol="0">
            <a:spAutoFit/>
          </a:bodyPr>
          <a:lstStyle/>
          <a:p>
            <a:r>
              <a:rPr lang="en-US" i="1" dirty="0">
                <a:latin typeface="Times New Roman" panose="02020603050405020304" pitchFamily="18" charset="0"/>
                <a:cs typeface="Times New Roman" panose="02020603050405020304" pitchFamily="18" charset="0"/>
              </a:rPr>
              <a:t>C = </a:t>
            </a:r>
            <a:r>
              <a:rPr lang="en-US" i="1" dirty="0" smtClean="0">
                <a:latin typeface="Times New Roman" panose="02020603050405020304" pitchFamily="18" charset="0"/>
                <a:cs typeface="Times New Roman" panose="02020603050405020304" pitchFamily="18" charset="0"/>
              </a:rPr>
              <a:t>9 </a:t>
            </a:r>
            <a:r>
              <a:rPr lang="en-US" i="1" dirty="0">
                <a:latin typeface="Times New Roman" panose="02020603050405020304" pitchFamily="18" charset="0"/>
                <a:cs typeface="Times New Roman" panose="02020603050405020304" pitchFamily="18" charset="0"/>
              </a:rPr>
              <a:t>Gb/s</a:t>
            </a:r>
          </a:p>
          <a:p>
            <a:r>
              <a:rPr lang="en-US" i="1" dirty="0">
                <a:latin typeface="Times New Roman" panose="02020603050405020304" pitchFamily="18" charset="0"/>
                <a:cs typeface="Times New Roman" panose="02020603050405020304" pitchFamily="18" charset="0"/>
              </a:rPr>
              <a:t>N = </a:t>
            </a:r>
            <a:r>
              <a:rPr lang="en-US" i="1" dirty="0" smtClean="0">
                <a:latin typeface="Times New Roman" panose="02020603050405020304" pitchFamily="18" charset="0"/>
                <a:cs typeface="Times New Roman" panose="02020603050405020304" pitchFamily="18" charset="0"/>
              </a:rPr>
              <a:t>1</a:t>
            </a:r>
            <a:endParaRPr lang="en-US" i="1" dirty="0">
              <a:latin typeface="Times New Roman" panose="02020603050405020304" pitchFamily="18" charset="0"/>
              <a:cs typeface="Times New Roman" panose="02020603050405020304" pitchFamily="18" charset="0"/>
            </a:endParaRPr>
          </a:p>
          <a:p>
            <a:endParaRPr lang="en-US" i="1" dirty="0" smtClean="0">
              <a:latin typeface="Times New Roman" panose="02020603050405020304" pitchFamily="18" charset="0"/>
              <a:cs typeface="Times New Roman" panose="02020603050405020304" pitchFamily="18" charset="0"/>
            </a:endParaRPr>
          </a:p>
          <a:p>
            <a:endParaRPr lang="en-US" i="1" dirty="0">
              <a:latin typeface="Times New Roman" panose="02020603050405020304" pitchFamily="18" charset="0"/>
              <a:cs typeface="Times New Roman" panose="02020603050405020304" pitchFamily="18" charset="0"/>
            </a:endParaRPr>
          </a:p>
          <a:p>
            <a:endParaRPr lang="en-US" i="1" dirty="0" smtClean="0">
              <a:latin typeface="Times New Roman" panose="02020603050405020304" pitchFamily="18" charset="0"/>
              <a:cs typeface="Times New Roman" panose="02020603050405020304" pitchFamily="18" charset="0"/>
            </a:endParaRPr>
          </a:p>
          <a:p>
            <a:endParaRPr lang="en-US" i="1" dirty="0" smtClean="0">
              <a:latin typeface="Times New Roman" panose="02020603050405020304" pitchFamily="18" charset="0"/>
              <a:cs typeface="Times New Roman" panose="02020603050405020304" pitchFamily="18" charset="0"/>
            </a:endParaRPr>
          </a:p>
          <a:p>
            <a:r>
              <a:rPr lang="en-US" b="1" i="1" dirty="0" smtClean="0">
                <a:latin typeface="Times New Roman" panose="02020603050405020304" pitchFamily="18" charset="0"/>
                <a:cs typeface="Times New Roman" panose="02020603050405020304" pitchFamily="18" charset="0"/>
              </a:rPr>
              <a:t>C/N= 9 Gb/</a:t>
            </a:r>
            <a:r>
              <a:rPr lang="en-US" i="1" dirty="0" smtClean="0">
                <a:latin typeface="Times New Roman" panose="02020603050405020304" pitchFamily="18" charset="0"/>
                <a:cs typeface="Times New Roman" panose="02020603050405020304" pitchFamily="18" charset="0"/>
              </a:rPr>
              <a:t>s</a:t>
            </a:r>
            <a:endParaRPr lang="en-US" i="1" dirty="0">
              <a:latin typeface="Times New Roman" panose="02020603050405020304" pitchFamily="18" charset="0"/>
              <a:cs typeface="Times New Roman" panose="02020603050405020304" pitchFamily="18" charset="0"/>
            </a:endParaRPr>
          </a:p>
        </p:txBody>
      </p:sp>
      <p:pic>
        <p:nvPicPr>
          <p:cNvPr id="53" name="Picture 52" descr="1280px-Router.sv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39106" y="3390324"/>
            <a:ext cx="714341" cy="606205"/>
          </a:xfrm>
          <a:prstGeom prst="rect">
            <a:avLst/>
          </a:prstGeom>
        </p:spPr>
      </p:pic>
      <p:pic>
        <p:nvPicPr>
          <p:cNvPr id="54" name="Picture 53" descr="1280px-Router.sv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50819" y="3390321"/>
            <a:ext cx="714341" cy="606205"/>
          </a:xfrm>
          <a:prstGeom prst="rect">
            <a:avLst/>
          </a:prstGeom>
        </p:spPr>
      </p:pic>
      <p:grpSp>
        <p:nvGrpSpPr>
          <p:cNvPr id="55" name="Group 54"/>
          <p:cNvGrpSpPr/>
          <p:nvPr/>
        </p:nvGrpSpPr>
        <p:grpSpPr>
          <a:xfrm>
            <a:off x="2804437" y="3379670"/>
            <a:ext cx="3602785" cy="955689"/>
            <a:chOff x="3351314" y="5073919"/>
            <a:chExt cx="3602785" cy="955689"/>
          </a:xfrm>
        </p:grpSpPr>
        <p:cxnSp>
          <p:nvCxnSpPr>
            <p:cNvPr id="56" name="Straight Arrow Connector 55"/>
            <p:cNvCxnSpPr/>
            <p:nvPr/>
          </p:nvCxnSpPr>
          <p:spPr>
            <a:xfrm>
              <a:off x="5175822" y="5387673"/>
              <a:ext cx="1063936" cy="0"/>
            </a:xfrm>
            <a:prstGeom prst="straightConnector1">
              <a:avLst/>
            </a:prstGeom>
            <a:ln w="38100" cmpd="sng">
              <a:solidFill>
                <a:srgbClr val="215968"/>
              </a:solidFill>
              <a:tailEnd type="none"/>
            </a:ln>
          </p:spPr>
          <p:style>
            <a:lnRef idx="3">
              <a:schemeClr val="dk1"/>
            </a:lnRef>
            <a:fillRef idx="0">
              <a:schemeClr val="dk1"/>
            </a:fillRef>
            <a:effectRef idx="2">
              <a:schemeClr val="dk1"/>
            </a:effectRef>
            <a:fontRef idx="minor">
              <a:schemeClr val="tx1"/>
            </a:fontRef>
          </p:style>
        </p:cxnSp>
        <p:pic>
          <p:nvPicPr>
            <p:cNvPr id="57" name="Picture 56" descr="1280px-Router.sv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9758" y="5073919"/>
              <a:ext cx="714341" cy="606205"/>
            </a:xfrm>
            <a:prstGeom prst="rect">
              <a:avLst/>
            </a:prstGeom>
          </p:spPr>
        </p:pic>
        <p:cxnSp>
          <p:nvCxnSpPr>
            <p:cNvPr id="58" name="Straight Arrow Connector 57"/>
            <p:cNvCxnSpPr/>
            <p:nvPr/>
          </p:nvCxnSpPr>
          <p:spPr>
            <a:xfrm>
              <a:off x="3631668" y="5379034"/>
              <a:ext cx="1063936" cy="0"/>
            </a:xfrm>
            <a:prstGeom prst="straightConnector1">
              <a:avLst/>
            </a:prstGeom>
            <a:ln w="38100" cmpd="sng">
              <a:solidFill>
                <a:schemeClr val="bg1">
                  <a:lumMod val="50000"/>
                </a:schemeClr>
              </a:solidFill>
              <a:tailEnd type="none"/>
            </a:ln>
          </p:spPr>
          <p:style>
            <a:lnRef idx="3">
              <a:schemeClr val="dk1"/>
            </a:lnRef>
            <a:fillRef idx="0">
              <a:schemeClr val="dk1"/>
            </a:fillRef>
            <a:effectRef idx="2">
              <a:schemeClr val="dk1"/>
            </a:effectRef>
            <a:fontRef idx="minor">
              <a:schemeClr val="tx1"/>
            </a:fontRef>
          </p:style>
        </p:cxnSp>
        <p:sp>
          <p:nvSpPr>
            <p:cNvPr id="59" name="Freeform 58"/>
            <p:cNvSpPr/>
            <p:nvPr/>
          </p:nvSpPr>
          <p:spPr>
            <a:xfrm>
              <a:off x="3351314" y="5394648"/>
              <a:ext cx="3364099" cy="634960"/>
            </a:xfrm>
            <a:custGeom>
              <a:avLst/>
              <a:gdLst>
                <a:gd name="connsiteX0" fmla="*/ 0 w 3364099"/>
                <a:gd name="connsiteY0" fmla="*/ 634960 h 634960"/>
                <a:gd name="connsiteX1" fmla="*/ 137310 w 3364099"/>
                <a:gd name="connsiteY1" fmla="*/ 0 h 634960"/>
                <a:gd name="connsiteX2" fmla="*/ 3278280 w 3364099"/>
                <a:gd name="connsiteY2" fmla="*/ 51483 h 634960"/>
                <a:gd name="connsiteX3" fmla="*/ 3364099 w 3364099"/>
                <a:gd name="connsiteY3" fmla="*/ 617799 h 634960"/>
              </a:gdLst>
              <a:ahLst/>
              <a:cxnLst>
                <a:cxn ang="0">
                  <a:pos x="connsiteX0" y="connsiteY0"/>
                </a:cxn>
                <a:cxn ang="0">
                  <a:pos x="connsiteX1" y="connsiteY1"/>
                </a:cxn>
                <a:cxn ang="0">
                  <a:pos x="connsiteX2" y="connsiteY2"/>
                </a:cxn>
                <a:cxn ang="0">
                  <a:pos x="connsiteX3" y="connsiteY3"/>
                </a:cxn>
              </a:cxnLst>
              <a:rect l="l" t="t" r="r" b="b"/>
              <a:pathLst>
                <a:path w="3364099" h="634960">
                  <a:moveTo>
                    <a:pt x="0" y="634960"/>
                  </a:moveTo>
                  <a:lnTo>
                    <a:pt x="137310" y="0"/>
                  </a:lnTo>
                  <a:lnTo>
                    <a:pt x="3278280" y="51483"/>
                  </a:lnTo>
                  <a:lnTo>
                    <a:pt x="3364099" y="617799"/>
                  </a:lnTo>
                </a:path>
              </a:pathLst>
            </a:custGeom>
            <a:ln w="57150" cmpd="sng">
              <a:solidFill>
                <a:srgbClr val="FF0000"/>
              </a:solidFill>
              <a:headEnd type="none"/>
              <a:tailEnd type="triangle"/>
            </a:ln>
            <a:effectLst>
              <a:outerShdw blurRad="40000" dist="20000" dir="5400000"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sp>
        <p:nvSpPr>
          <p:cNvPr id="60" name="Freeform 59"/>
          <p:cNvSpPr/>
          <p:nvPr/>
        </p:nvSpPr>
        <p:spPr>
          <a:xfrm rot="10800000" flipH="1">
            <a:off x="2888746" y="3154599"/>
            <a:ext cx="1732736" cy="463349"/>
          </a:xfrm>
          <a:custGeom>
            <a:avLst/>
            <a:gdLst>
              <a:gd name="connsiteX0" fmla="*/ 0 w 1493248"/>
              <a:gd name="connsiteY0" fmla="*/ 446188 h 463349"/>
              <a:gd name="connsiteX1" fmla="*/ 68655 w 1493248"/>
              <a:gd name="connsiteY1" fmla="*/ 0 h 463349"/>
              <a:gd name="connsiteX2" fmla="*/ 1458921 w 1493248"/>
              <a:gd name="connsiteY2" fmla="*/ 0 h 463349"/>
              <a:gd name="connsiteX3" fmla="*/ 1493248 w 1493248"/>
              <a:gd name="connsiteY3" fmla="*/ 463349 h 463349"/>
            </a:gdLst>
            <a:ahLst/>
            <a:cxnLst>
              <a:cxn ang="0">
                <a:pos x="connsiteX0" y="connsiteY0"/>
              </a:cxn>
              <a:cxn ang="0">
                <a:pos x="connsiteX1" y="connsiteY1"/>
              </a:cxn>
              <a:cxn ang="0">
                <a:pos x="connsiteX2" y="connsiteY2"/>
              </a:cxn>
              <a:cxn ang="0">
                <a:pos x="connsiteX3" y="connsiteY3"/>
              </a:cxn>
            </a:cxnLst>
            <a:rect l="l" t="t" r="r" b="b"/>
            <a:pathLst>
              <a:path w="1493248" h="463349">
                <a:moveTo>
                  <a:pt x="0" y="446188"/>
                </a:moveTo>
                <a:lnTo>
                  <a:pt x="68655" y="0"/>
                </a:lnTo>
                <a:lnTo>
                  <a:pt x="1458921" y="0"/>
                </a:lnTo>
                <a:lnTo>
                  <a:pt x="1493248" y="463349"/>
                </a:lnTo>
              </a:path>
            </a:pathLst>
          </a:custGeom>
          <a:ln w="57150" cmpd="sng">
            <a:solidFill>
              <a:srgbClr val="0000FF"/>
            </a:solidFill>
            <a:headEnd type="none"/>
            <a:tailEnd type="triangle"/>
          </a:ln>
          <a:effectLst>
            <a:outerShdw blurRad="40000" dist="20000" dir="5400000" rotWithShape="0">
              <a:srgbClr val="000000">
                <a:alpha val="38000"/>
              </a:srgbClr>
            </a:outerShdw>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61" name="TextBox 60"/>
          <p:cNvSpPr txBox="1"/>
          <p:nvPr/>
        </p:nvSpPr>
        <p:spPr>
          <a:xfrm>
            <a:off x="2943665" y="2334965"/>
            <a:ext cx="635424" cy="323888"/>
          </a:xfrm>
          <a:prstGeom prst="rect">
            <a:avLst/>
          </a:prstGeom>
          <a:noFill/>
        </p:spPr>
        <p:txBody>
          <a:bodyPr wrap="none" rtlCol="0">
            <a:spAutoFit/>
          </a:bodyPr>
          <a:lstStyle/>
          <a:p>
            <a:r>
              <a:rPr lang="en-US" b="1" dirty="0"/>
              <a:t>Link 1</a:t>
            </a:r>
          </a:p>
        </p:txBody>
      </p:sp>
      <p:cxnSp>
        <p:nvCxnSpPr>
          <p:cNvPr id="62" name="Straight Connector 61"/>
          <p:cNvCxnSpPr/>
          <p:nvPr/>
        </p:nvCxnSpPr>
        <p:spPr>
          <a:xfrm>
            <a:off x="2843572" y="2400453"/>
            <a:ext cx="0" cy="2227654"/>
          </a:xfrm>
          <a:prstGeom prst="line">
            <a:avLst/>
          </a:prstGeom>
          <a:ln>
            <a:prstDash val="dash"/>
          </a:ln>
        </p:spPr>
        <p:style>
          <a:lnRef idx="2">
            <a:schemeClr val="accent1"/>
          </a:lnRef>
          <a:fillRef idx="0">
            <a:schemeClr val="accent1"/>
          </a:fillRef>
          <a:effectRef idx="1">
            <a:schemeClr val="accent1"/>
          </a:effectRef>
          <a:fontRef idx="minor">
            <a:schemeClr val="tx1"/>
          </a:fontRef>
        </p:style>
      </p:cxnSp>
      <p:cxnSp>
        <p:nvCxnSpPr>
          <p:cNvPr id="63" name="Straight Connector 62"/>
          <p:cNvCxnSpPr/>
          <p:nvPr/>
        </p:nvCxnSpPr>
        <p:spPr>
          <a:xfrm>
            <a:off x="4481818" y="2393172"/>
            <a:ext cx="0" cy="2227654"/>
          </a:xfrm>
          <a:prstGeom prst="line">
            <a:avLst/>
          </a:prstGeom>
          <a:ln>
            <a:prstDash val="dash"/>
          </a:ln>
        </p:spPr>
        <p:style>
          <a:lnRef idx="2">
            <a:schemeClr val="accent1"/>
          </a:lnRef>
          <a:fillRef idx="0">
            <a:schemeClr val="accent1"/>
          </a:fillRef>
          <a:effectRef idx="1">
            <a:schemeClr val="accent1"/>
          </a:effectRef>
          <a:fontRef idx="minor">
            <a:schemeClr val="tx1"/>
          </a:fontRef>
        </p:style>
      </p:cxnSp>
      <p:sp>
        <p:nvSpPr>
          <p:cNvPr id="64" name="TextBox 63"/>
          <p:cNvSpPr txBox="1"/>
          <p:nvPr/>
        </p:nvSpPr>
        <p:spPr>
          <a:xfrm>
            <a:off x="4590000" y="2334965"/>
            <a:ext cx="742811" cy="369332"/>
          </a:xfrm>
          <a:prstGeom prst="rect">
            <a:avLst/>
          </a:prstGeom>
          <a:noFill/>
        </p:spPr>
        <p:txBody>
          <a:bodyPr wrap="none" rtlCol="0">
            <a:spAutoFit/>
          </a:bodyPr>
          <a:lstStyle/>
          <a:p>
            <a:r>
              <a:rPr lang="en-US" b="1" dirty="0"/>
              <a:t>Link </a:t>
            </a:r>
            <a:r>
              <a:rPr lang="en-US" b="1" dirty="0" smtClean="0"/>
              <a:t>2</a:t>
            </a:r>
            <a:endParaRPr lang="en-US" b="1" dirty="0"/>
          </a:p>
        </p:txBody>
      </p:sp>
      <p:sp>
        <p:nvSpPr>
          <p:cNvPr id="65" name="TextBox 64"/>
          <p:cNvSpPr txBox="1"/>
          <p:nvPr/>
        </p:nvSpPr>
        <p:spPr>
          <a:xfrm>
            <a:off x="5692881" y="3907379"/>
            <a:ext cx="372518" cy="461665"/>
          </a:xfrm>
          <a:prstGeom prst="rect">
            <a:avLst/>
          </a:prstGeom>
          <a:noFill/>
        </p:spPr>
        <p:txBody>
          <a:bodyPr wrap="none" rtlCol="0">
            <a:spAutoFit/>
          </a:bodyPr>
          <a:lstStyle/>
          <a:p>
            <a:r>
              <a:rPr lang="en-US" sz="2400" b="1" dirty="0">
                <a:solidFill>
                  <a:srgbClr val="FF0000"/>
                </a:solidFill>
                <a:latin typeface="Comic Sans MS"/>
                <a:cs typeface="Comic Sans MS"/>
              </a:rPr>
              <a:t>1</a:t>
            </a:r>
          </a:p>
        </p:txBody>
      </p:sp>
      <p:sp>
        <p:nvSpPr>
          <p:cNvPr id="66" name="TextBox 65"/>
          <p:cNvSpPr txBox="1"/>
          <p:nvPr/>
        </p:nvSpPr>
        <p:spPr>
          <a:xfrm>
            <a:off x="4180155" y="3115323"/>
            <a:ext cx="372518" cy="461665"/>
          </a:xfrm>
          <a:prstGeom prst="rect">
            <a:avLst/>
          </a:prstGeom>
          <a:noFill/>
        </p:spPr>
        <p:txBody>
          <a:bodyPr wrap="none" rtlCol="0">
            <a:spAutoFit/>
          </a:bodyPr>
          <a:lstStyle/>
          <a:p>
            <a:r>
              <a:rPr lang="en-US" sz="2400" b="1" dirty="0">
                <a:solidFill>
                  <a:srgbClr val="0000FF"/>
                </a:solidFill>
                <a:latin typeface="Comic Sans MS"/>
                <a:cs typeface="Comic Sans MS"/>
              </a:rPr>
              <a:t>9</a:t>
            </a:r>
          </a:p>
        </p:txBody>
      </p:sp>
      <p:sp>
        <p:nvSpPr>
          <p:cNvPr id="67" name="Oval 66"/>
          <p:cNvSpPr/>
          <p:nvPr/>
        </p:nvSpPr>
        <p:spPr>
          <a:xfrm>
            <a:off x="3757184" y="5639893"/>
            <a:ext cx="554901" cy="474690"/>
          </a:xfrm>
          <a:prstGeom prst="ellipse">
            <a:avLst/>
          </a:prstGeom>
          <a:solidFill>
            <a:srgbClr val="7F7F7F"/>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1</a:t>
            </a:r>
          </a:p>
        </p:txBody>
      </p:sp>
      <p:sp>
        <p:nvSpPr>
          <p:cNvPr id="68" name="Oval 67"/>
          <p:cNvSpPr/>
          <p:nvPr/>
        </p:nvSpPr>
        <p:spPr>
          <a:xfrm>
            <a:off x="4575012" y="5639893"/>
            <a:ext cx="554901" cy="474690"/>
          </a:xfrm>
          <a:prstGeom prst="ellipse">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dirty="0"/>
              <a:t>2</a:t>
            </a:r>
          </a:p>
        </p:txBody>
      </p:sp>
      <p:cxnSp>
        <p:nvCxnSpPr>
          <p:cNvPr id="69" name="Straight Connector 68"/>
          <p:cNvCxnSpPr>
            <a:stCxn id="67" idx="6"/>
            <a:endCxn id="68" idx="2"/>
          </p:cNvCxnSpPr>
          <p:nvPr/>
        </p:nvCxnSpPr>
        <p:spPr>
          <a:xfrm>
            <a:off x="4312085" y="5877238"/>
            <a:ext cx="262927" cy="0"/>
          </a:xfrm>
          <a:prstGeom prst="line">
            <a:avLst/>
          </a:prstGeom>
          <a:ln>
            <a:solidFill>
              <a:schemeClr val="tx1"/>
            </a:solidFill>
          </a:ln>
        </p:spPr>
        <p:style>
          <a:lnRef idx="2">
            <a:schemeClr val="accent1"/>
          </a:lnRef>
          <a:fillRef idx="0">
            <a:schemeClr val="accent1"/>
          </a:fillRef>
          <a:effectRef idx="1">
            <a:schemeClr val="accent1"/>
          </a:effectRef>
          <a:fontRef idx="minor">
            <a:schemeClr val="tx1"/>
          </a:fontRef>
        </p:style>
      </p:cxnSp>
      <p:sp>
        <p:nvSpPr>
          <p:cNvPr id="70" name="Oval 69"/>
          <p:cNvSpPr/>
          <p:nvPr/>
        </p:nvSpPr>
        <p:spPr>
          <a:xfrm>
            <a:off x="3200759" y="4265893"/>
            <a:ext cx="3189753" cy="2921641"/>
          </a:xfrm>
          <a:prstGeom prst="ellipse">
            <a:avLst/>
          </a:prstGeom>
          <a:noFill/>
          <a:ln w="76200" cmpd="sng">
            <a:prstDash val="dash"/>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smtClean="0">
                <a:solidFill>
                  <a:srgbClr val="558ED5"/>
                </a:solidFill>
              </a:rPr>
              <a:t>       </a:t>
            </a:r>
            <a:r>
              <a:rPr lang="en-US" sz="3200" dirty="0">
                <a:solidFill>
                  <a:srgbClr val="558ED5"/>
                </a:solidFill>
              </a:rPr>
              <a:t> </a:t>
            </a:r>
            <a:r>
              <a:rPr lang="en-US" sz="3200" dirty="0" smtClean="0">
                <a:solidFill>
                  <a:srgbClr val="558ED5"/>
                </a:solidFill>
              </a:rPr>
              <a:t> k </a:t>
            </a:r>
            <a:r>
              <a:rPr lang="en-US" sz="3200" dirty="0">
                <a:solidFill>
                  <a:srgbClr val="558ED5"/>
                </a:solidFill>
              </a:rPr>
              <a:t>= 2</a:t>
            </a:r>
          </a:p>
          <a:p>
            <a:pPr algn="ctr"/>
            <a:endParaRPr lang="en-US" sz="3200" dirty="0" smtClean="0">
              <a:solidFill>
                <a:srgbClr val="558ED5"/>
              </a:solidFill>
            </a:endParaRPr>
          </a:p>
          <a:p>
            <a:pPr algn="ctr"/>
            <a:endParaRPr lang="en-US" sz="3200" dirty="0">
              <a:solidFill>
                <a:srgbClr val="558ED5"/>
              </a:solidFill>
            </a:endParaRPr>
          </a:p>
          <a:p>
            <a:pPr algn="ctr"/>
            <a:endParaRPr lang="en-US" sz="3200" dirty="0" smtClean="0">
              <a:solidFill>
                <a:srgbClr val="558ED5"/>
              </a:solidFill>
            </a:endParaRPr>
          </a:p>
          <a:p>
            <a:pPr algn="ctr"/>
            <a:r>
              <a:rPr lang="en-US" sz="3200" dirty="0" smtClean="0">
                <a:solidFill>
                  <a:srgbClr val="558ED5"/>
                </a:solidFill>
              </a:rPr>
              <a:t>            </a:t>
            </a:r>
            <a:endParaRPr lang="en-US" sz="3200" dirty="0">
              <a:solidFill>
                <a:srgbClr val="558ED5"/>
              </a:solidFill>
            </a:endParaRPr>
          </a:p>
        </p:txBody>
      </p:sp>
      <p:sp>
        <p:nvSpPr>
          <p:cNvPr id="74" name="Oval 73"/>
          <p:cNvSpPr/>
          <p:nvPr/>
        </p:nvSpPr>
        <p:spPr>
          <a:xfrm>
            <a:off x="3797311" y="4990741"/>
            <a:ext cx="1935697" cy="1772993"/>
          </a:xfrm>
          <a:prstGeom prst="ellipse">
            <a:avLst/>
          </a:prstGeom>
          <a:noFill/>
          <a:ln w="76200" cmpd="sng">
            <a:prstDash val="dash"/>
          </a:ln>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smtClean="0">
                <a:solidFill>
                  <a:schemeClr val="accent1">
                    <a:lumMod val="60000"/>
                    <a:lumOff val="40000"/>
                  </a:schemeClr>
                </a:solidFill>
              </a:rPr>
              <a:t>         </a:t>
            </a:r>
            <a:r>
              <a:rPr lang="en-US" sz="3200" dirty="0">
                <a:solidFill>
                  <a:schemeClr val="tx2">
                    <a:lumMod val="60000"/>
                    <a:lumOff val="40000"/>
                  </a:schemeClr>
                </a:solidFill>
              </a:rPr>
              <a:t>k=1</a:t>
            </a:r>
          </a:p>
          <a:p>
            <a:pPr algn="ctr"/>
            <a:r>
              <a:rPr lang="en-US" sz="3200" dirty="0" smtClean="0">
                <a:solidFill>
                  <a:schemeClr val="accent1">
                    <a:lumMod val="60000"/>
                    <a:lumOff val="40000"/>
                  </a:schemeClr>
                </a:solidFill>
              </a:rPr>
              <a:t>                      						</a:t>
            </a:r>
            <a:endParaRPr lang="en-US" sz="3200" dirty="0">
              <a:solidFill>
                <a:schemeClr val="tx2">
                  <a:lumMod val="60000"/>
                  <a:lumOff val="40000"/>
                </a:schemeClr>
              </a:solidFill>
            </a:endParaRPr>
          </a:p>
        </p:txBody>
      </p:sp>
      <p:sp>
        <p:nvSpPr>
          <p:cNvPr id="3" name="TextBox 2"/>
          <p:cNvSpPr txBox="1"/>
          <p:nvPr/>
        </p:nvSpPr>
        <p:spPr>
          <a:xfrm>
            <a:off x="6544016" y="5261685"/>
            <a:ext cx="1800405" cy="523220"/>
          </a:xfrm>
          <a:prstGeom prst="rect">
            <a:avLst/>
          </a:prstGeom>
          <a:noFill/>
        </p:spPr>
        <p:txBody>
          <a:bodyPr wrap="none" rtlCol="0">
            <a:spAutoFit/>
          </a:bodyPr>
          <a:lstStyle/>
          <a:p>
            <a:r>
              <a:rPr lang="en-US" sz="2800" b="1" i="1" dirty="0" smtClean="0"/>
              <a:t>Neighbors</a:t>
            </a:r>
            <a:endParaRPr lang="en-US" sz="2800" b="1" i="1" dirty="0"/>
          </a:p>
        </p:txBody>
      </p:sp>
      <p:sp>
        <p:nvSpPr>
          <p:cNvPr id="27" name="TextBox 26"/>
          <p:cNvSpPr txBox="1"/>
          <p:nvPr/>
        </p:nvSpPr>
        <p:spPr>
          <a:xfrm>
            <a:off x="6168535" y="4061267"/>
            <a:ext cx="3965191" cy="523220"/>
          </a:xfrm>
          <a:prstGeom prst="rect">
            <a:avLst/>
          </a:prstGeom>
          <a:noFill/>
        </p:spPr>
        <p:txBody>
          <a:bodyPr wrap="square" rtlCol="0">
            <a:spAutoFit/>
          </a:bodyPr>
          <a:lstStyle/>
          <a:p>
            <a:r>
              <a:rPr lang="en-US" sz="2800" b="1" i="1" dirty="0" smtClean="0"/>
              <a:t>Fair Share Rate C/N</a:t>
            </a:r>
            <a:endParaRPr lang="en-US" sz="2800" b="1" i="1" dirty="0"/>
          </a:p>
        </p:txBody>
      </p:sp>
    </p:spTree>
    <p:extLst>
      <p:ext uri="{BB962C8B-B14F-4D97-AF65-F5344CB8AC3E}">
        <p14:creationId xmlns:p14="http://schemas.microsoft.com/office/powerpoint/2010/main" val="393854711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27"/>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6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68"/>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6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74"/>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70"/>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xit" presetSubtype="0" fill="hold" grpId="1" nodeType="clickEffect">
                                  <p:stCondLst>
                                    <p:cond delay="0"/>
                                  </p:stCondLst>
                                  <p:childTnLst>
                                    <p:set>
                                      <p:cBhvr>
                                        <p:cTn id="34" dur="1" fill="hold">
                                          <p:stCondLst>
                                            <p:cond delay="0"/>
                                          </p:stCondLst>
                                        </p:cTn>
                                        <p:tgtEl>
                                          <p:spTgt spid="67"/>
                                        </p:tgtEl>
                                        <p:attrNameLst>
                                          <p:attrName>style.visibility</p:attrName>
                                        </p:attrNameLst>
                                      </p:cBhvr>
                                      <p:to>
                                        <p:strVal val="hidden"/>
                                      </p:to>
                                    </p:set>
                                  </p:childTnLst>
                                </p:cTn>
                              </p:par>
                              <p:par>
                                <p:cTn id="35" presetID="1" presetClass="exit" presetSubtype="0" fill="hold" grpId="1" nodeType="withEffect">
                                  <p:stCondLst>
                                    <p:cond delay="0"/>
                                  </p:stCondLst>
                                  <p:childTnLst>
                                    <p:set>
                                      <p:cBhvr>
                                        <p:cTn id="36" dur="1" fill="hold">
                                          <p:stCondLst>
                                            <p:cond delay="0"/>
                                          </p:stCondLst>
                                        </p:cTn>
                                        <p:tgtEl>
                                          <p:spTgt spid="68"/>
                                        </p:tgtEl>
                                        <p:attrNameLst>
                                          <p:attrName>style.visibility</p:attrName>
                                        </p:attrNameLst>
                                      </p:cBhvr>
                                      <p:to>
                                        <p:strVal val="hidden"/>
                                      </p:to>
                                    </p:set>
                                  </p:childTnLst>
                                </p:cTn>
                              </p:par>
                              <p:par>
                                <p:cTn id="37" presetID="1" presetClass="exit" presetSubtype="0" fill="hold" nodeType="withEffect">
                                  <p:stCondLst>
                                    <p:cond delay="0"/>
                                  </p:stCondLst>
                                  <p:childTnLst>
                                    <p:set>
                                      <p:cBhvr>
                                        <p:cTn id="38" dur="1" fill="hold">
                                          <p:stCondLst>
                                            <p:cond delay="0"/>
                                          </p:stCondLst>
                                        </p:cTn>
                                        <p:tgtEl>
                                          <p:spTgt spid="69"/>
                                        </p:tgtEl>
                                        <p:attrNameLst>
                                          <p:attrName>style.visibility</p:attrName>
                                        </p:attrNameLst>
                                      </p:cBhvr>
                                      <p:to>
                                        <p:strVal val="hidden"/>
                                      </p:to>
                                    </p:set>
                                  </p:childTnLst>
                                </p:cTn>
                              </p:par>
                              <p:par>
                                <p:cTn id="39" presetID="1" presetClass="exit" presetSubtype="0" fill="hold" grpId="1" nodeType="withEffect">
                                  <p:stCondLst>
                                    <p:cond delay="0"/>
                                  </p:stCondLst>
                                  <p:childTnLst>
                                    <p:set>
                                      <p:cBhvr>
                                        <p:cTn id="40" dur="1" fill="hold">
                                          <p:stCondLst>
                                            <p:cond delay="0"/>
                                          </p:stCondLst>
                                        </p:cTn>
                                        <p:tgtEl>
                                          <p:spTgt spid="70"/>
                                        </p:tgtEl>
                                        <p:attrNameLst>
                                          <p:attrName>style.visibility</p:attrName>
                                        </p:attrNameLst>
                                      </p:cBhvr>
                                      <p:to>
                                        <p:strVal val="hidden"/>
                                      </p:to>
                                    </p:set>
                                  </p:childTnLst>
                                </p:cTn>
                              </p:par>
                              <p:par>
                                <p:cTn id="41" presetID="1" presetClass="exit" presetSubtype="0" fill="hold" grpId="1" nodeType="withEffect">
                                  <p:stCondLst>
                                    <p:cond delay="0"/>
                                  </p:stCondLst>
                                  <p:childTnLst>
                                    <p:set>
                                      <p:cBhvr>
                                        <p:cTn id="42" dur="1" fill="hold">
                                          <p:stCondLst>
                                            <p:cond delay="0"/>
                                          </p:stCondLst>
                                        </p:cTn>
                                        <p:tgtEl>
                                          <p:spTgt spid="74"/>
                                        </p:tgtEl>
                                        <p:attrNameLst>
                                          <p:attrName>style.visibility</p:attrName>
                                        </p:attrNameLst>
                                      </p:cBhvr>
                                      <p:to>
                                        <p:strVal val="hidden"/>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50"/>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65"/>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xit" presetSubtype="0" fill="hold" grpId="1" nodeType="clickEffect">
                                  <p:stCondLst>
                                    <p:cond delay="0"/>
                                  </p:stCondLst>
                                  <p:childTnLst>
                                    <p:set>
                                      <p:cBhvr>
                                        <p:cTn id="54" dur="1" fill="hold">
                                          <p:stCondLst>
                                            <p:cond delay="0"/>
                                          </p:stCondLst>
                                        </p:cTn>
                                        <p:tgtEl>
                                          <p:spTgt spid="65"/>
                                        </p:tgtEl>
                                        <p:attrNameLst>
                                          <p:attrName>style.visibility</p:attrName>
                                        </p:attrNameLst>
                                      </p:cBhvr>
                                      <p:to>
                                        <p:strVal val="hidden"/>
                                      </p:to>
                                    </p:set>
                                  </p:childTnLst>
                                </p:cTn>
                              </p:par>
                              <p:par>
                                <p:cTn id="55" presetID="1" presetClass="exit" presetSubtype="0" fill="hold" grpId="0" nodeType="withEffect">
                                  <p:stCondLst>
                                    <p:cond delay="0"/>
                                  </p:stCondLst>
                                  <p:childTnLst>
                                    <p:set>
                                      <p:cBhvr>
                                        <p:cTn id="56" dur="1" fill="hold">
                                          <p:stCondLst>
                                            <p:cond delay="0"/>
                                          </p:stCondLst>
                                        </p:cTn>
                                        <p:tgtEl>
                                          <p:spTgt spid="64"/>
                                        </p:tgtEl>
                                        <p:attrNameLst>
                                          <p:attrName>style.visibility</p:attrName>
                                        </p:attrNameLst>
                                      </p:cBhvr>
                                      <p:to>
                                        <p:strVal val="hidden"/>
                                      </p:to>
                                    </p:set>
                                  </p:childTnLst>
                                </p:cTn>
                              </p:par>
                              <p:par>
                                <p:cTn id="57" presetID="1" presetClass="exit" presetSubtype="0" fill="hold" grpId="0" nodeType="withEffect">
                                  <p:stCondLst>
                                    <p:cond delay="0"/>
                                  </p:stCondLst>
                                  <p:childTnLst>
                                    <p:set>
                                      <p:cBhvr>
                                        <p:cTn id="58" dur="1" fill="hold">
                                          <p:stCondLst>
                                            <p:cond delay="0"/>
                                          </p:stCondLst>
                                        </p:cTn>
                                        <p:tgtEl>
                                          <p:spTgt spid="49"/>
                                        </p:tgtEl>
                                        <p:attrNameLst>
                                          <p:attrName>style.visibility</p:attrName>
                                        </p:attrNameLst>
                                      </p:cBhvr>
                                      <p:to>
                                        <p:strVal val="hidden"/>
                                      </p:to>
                                    </p:set>
                                  </p:childTnLst>
                                </p:cTn>
                              </p:par>
                              <p:par>
                                <p:cTn id="59" presetID="1" presetClass="exit" presetSubtype="0" fill="hold" grpId="1" nodeType="withEffect">
                                  <p:stCondLst>
                                    <p:cond delay="0"/>
                                  </p:stCondLst>
                                  <p:childTnLst>
                                    <p:set>
                                      <p:cBhvr>
                                        <p:cTn id="60" dur="1" fill="hold">
                                          <p:stCondLst>
                                            <p:cond delay="0"/>
                                          </p:stCondLst>
                                        </p:cTn>
                                        <p:tgtEl>
                                          <p:spTgt spid="50"/>
                                        </p:tgtEl>
                                        <p:attrNameLst>
                                          <p:attrName>style.visibility</p:attrName>
                                        </p:attrNameLst>
                                      </p:cBhvr>
                                      <p:to>
                                        <p:strVal val="hidden"/>
                                      </p:to>
                                    </p:set>
                                  </p:childTnLst>
                                </p:cTn>
                              </p:par>
                              <p:par>
                                <p:cTn id="61" presetID="1" presetClass="exit" presetSubtype="0" fill="hold" grpId="2" nodeType="withEffect">
                                  <p:stCondLst>
                                    <p:cond delay="0"/>
                                  </p:stCondLst>
                                  <p:childTnLst>
                                    <p:set>
                                      <p:cBhvr>
                                        <p:cTn id="62" dur="1" fill="hold">
                                          <p:stCondLst>
                                            <p:cond delay="0"/>
                                          </p:stCondLst>
                                        </p:cTn>
                                        <p:tgtEl>
                                          <p:spTgt spid="50"/>
                                        </p:tgtEl>
                                        <p:attrNameLst>
                                          <p:attrName>style.visibility</p:attrName>
                                        </p:attrNameLst>
                                      </p:cBhvr>
                                      <p:to>
                                        <p:strVal val="hidden"/>
                                      </p:to>
                                    </p:set>
                                  </p:childTnLst>
                                </p:cTn>
                              </p:par>
                              <p:par>
                                <p:cTn id="63" presetID="1" presetClass="exit" presetSubtype="0" fill="hold" nodeType="withEffect">
                                  <p:stCondLst>
                                    <p:cond delay="0"/>
                                  </p:stCondLst>
                                  <p:childTnLst>
                                    <p:set>
                                      <p:cBhvr>
                                        <p:cTn id="64" dur="1" fill="hold">
                                          <p:stCondLst>
                                            <p:cond delay="0"/>
                                          </p:stCondLst>
                                        </p:cTn>
                                        <p:tgtEl>
                                          <p:spTgt spid="55"/>
                                        </p:tgtEl>
                                        <p:attrNameLst>
                                          <p:attrName>style.visibility</p:attrName>
                                        </p:attrNameLst>
                                      </p:cBhvr>
                                      <p:to>
                                        <p:strVal val="hidden"/>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grpId="0" nodeType="clickEffect">
                                  <p:stCondLst>
                                    <p:cond delay="0"/>
                                  </p:stCondLst>
                                  <p:childTnLst>
                                    <p:set>
                                      <p:cBhvr>
                                        <p:cTn id="68" dur="1" fill="hold">
                                          <p:stCondLst>
                                            <p:cond delay="0"/>
                                          </p:stCondLst>
                                        </p:cTn>
                                        <p:tgtEl>
                                          <p:spTgt spid="52"/>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grpId="0" nodeType="clickEffect">
                                  <p:stCondLst>
                                    <p:cond delay="0"/>
                                  </p:stCondLst>
                                  <p:childTnLst>
                                    <p:set>
                                      <p:cBhvr>
                                        <p:cTn id="72" dur="1" fill="hold">
                                          <p:stCondLst>
                                            <p:cond delay="0"/>
                                          </p:stCondLst>
                                        </p:cTn>
                                        <p:tgtEl>
                                          <p:spTgt spid="6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P spid="50" grpId="0" animBg="1"/>
      <p:bldP spid="50" grpId="1" animBg="1"/>
      <p:bldP spid="50" grpId="2" animBg="1"/>
      <p:bldP spid="52" grpId="0" animBg="1"/>
      <p:bldP spid="64" grpId="0"/>
      <p:bldP spid="65" grpId="0"/>
      <p:bldP spid="65" grpId="1"/>
      <p:bldP spid="66" grpId="0"/>
      <p:bldP spid="67" grpId="0" animBg="1"/>
      <p:bldP spid="67" grpId="1" animBg="1"/>
      <p:bldP spid="68" grpId="0" animBg="1"/>
      <p:bldP spid="68" grpId="1" animBg="1"/>
      <p:bldP spid="70" grpId="0" animBg="1"/>
      <p:bldP spid="70" grpId="1" animBg="1"/>
      <p:bldP spid="74" grpId="0" animBg="1"/>
      <p:bldP spid="74" grpId="1" animBg="1"/>
      <p:bldP spid="3" grpId="0"/>
      <p:bldP spid="27" grpId="0"/>
      <p:bldP spid="27" grpId="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k-</a:t>
            </a:r>
            <a:r>
              <a:rPr lang="en-US" dirty="0" err="1" smtClean="0"/>
              <a:t>Waterfilling</a:t>
            </a:r>
            <a:r>
              <a:rPr lang="en-US" dirty="0" smtClean="0"/>
              <a:t> (k=1, 2)</a:t>
            </a:r>
            <a:endParaRPr lang="en-US" dirty="0"/>
          </a:p>
        </p:txBody>
      </p:sp>
      <p:pic>
        <p:nvPicPr>
          <p:cNvPr id="5" name="Content Placeholder 4" descr="wf-1-and-2.pdf"/>
          <p:cNvPicPr>
            <a:picLocks noGrp="1" noChangeAspect="1"/>
          </p:cNvPicPr>
          <p:nvPr>
            <p:ph idx="1"/>
          </p:nvPr>
        </p:nvPicPr>
        <p:blipFill>
          <a:blip r:embed="rId2">
            <a:extLst>
              <a:ext uri="{28A0092B-C50C-407E-A947-70E740481C1C}">
                <a14:useLocalDpi xmlns:a14="http://schemas.microsoft.com/office/drawing/2010/main" val="0"/>
              </a:ext>
            </a:extLst>
          </a:blip>
          <a:srcRect t="-14530" b="-14530"/>
          <a:stretch>
            <a:fillRect/>
          </a:stretch>
        </p:blipFill>
        <p:spPr/>
      </p:pic>
      <p:sp>
        <p:nvSpPr>
          <p:cNvPr id="4" name="Slide Number Placeholder 3"/>
          <p:cNvSpPr>
            <a:spLocks noGrp="1"/>
          </p:cNvSpPr>
          <p:nvPr>
            <p:ph type="sldNum" sz="quarter" idx="12"/>
          </p:nvPr>
        </p:nvSpPr>
        <p:spPr/>
        <p:txBody>
          <a:bodyPr/>
          <a:lstStyle/>
          <a:p>
            <a:fld id="{EB2BD899-86B4-7643-ABF1-A18C83D3D071}" type="slidenum">
              <a:rPr lang="en-US" smtClean="0"/>
              <a:t>37</a:t>
            </a:fld>
            <a:endParaRPr lang="en-US"/>
          </a:p>
        </p:txBody>
      </p:sp>
    </p:spTree>
    <p:extLst>
      <p:ext uri="{BB962C8B-B14F-4D97-AF65-F5344CB8AC3E}">
        <p14:creationId xmlns:p14="http://schemas.microsoft.com/office/powerpoint/2010/main" val="251547368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FCT (DC, 100G, search, 60%)</a:t>
            </a:r>
            <a:endParaRPr lang="en-US" dirty="0"/>
          </a:p>
        </p:txBody>
      </p:sp>
      <p:pic>
        <p:nvPicPr>
          <p:cNvPr id="5" name="Content Placeholder 4" descr="search-maxmin-60pc.pdf"/>
          <p:cNvPicPr>
            <a:picLocks noGrp="1" noChangeAspect="1"/>
          </p:cNvPicPr>
          <p:nvPr>
            <p:ph idx="1"/>
          </p:nvPr>
        </p:nvPicPr>
        <p:blipFill>
          <a:blip r:embed="rId2">
            <a:extLst>
              <a:ext uri="{28A0092B-C50C-407E-A947-70E740481C1C}">
                <a14:useLocalDpi xmlns:a14="http://schemas.microsoft.com/office/drawing/2010/main" val="0"/>
              </a:ext>
            </a:extLst>
          </a:blip>
          <a:srcRect l="-13579" r="-13579"/>
          <a:stretch>
            <a:fillRect/>
          </a:stretch>
        </p:blipFill>
        <p:spPr/>
      </p:pic>
      <p:sp>
        <p:nvSpPr>
          <p:cNvPr id="4" name="Slide Number Placeholder 3"/>
          <p:cNvSpPr>
            <a:spLocks noGrp="1"/>
          </p:cNvSpPr>
          <p:nvPr>
            <p:ph type="sldNum" sz="quarter" idx="12"/>
          </p:nvPr>
        </p:nvSpPr>
        <p:spPr/>
        <p:txBody>
          <a:bodyPr/>
          <a:lstStyle/>
          <a:p>
            <a:fld id="{EB2BD899-86B4-7643-ABF1-A18C83D3D071}" type="slidenum">
              <a:rPr lang="en-US" smtClean="0"/>
              <a:t>38</a:t>
            </a:fld>
            <a:endParaRPr lang="en-US"/>
          </a:p>
        </p:txBody>
      </p:sp>
    </p:spTree>
    <p:extLst>
      <p:ext uri="{BB962C8B-B14F-4D97-AF65-F5344CB8AC3E}">
        <p14:creationId xmlns:p14="http://schemas.microsoft.com/office/powerpoint/2010/main" val="181749934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FCT (DC, data-mining, 60%)</a:t>
            </a:r>
            <a:endParaRPr lang="en-US" dirty="0"/>
          </a:p>
        </p:txBody>
      </p:sp>
      <p:pic>
        <p:nvPicPr>
          <p:cNvPr id="5" name="Content Placeholder 4" descr="learning-maxmin-60pc.pdf"/>
          <p:cNvPicPr>
            <a:picLocks noGrp="1" noChangeAspect="1"/>
          </p:cNvPicPr>
          <p:nvPr>
            <p:ph idx="1"/>
          </p:nvPr>
        </p:nvPicPr>
        <p:blipFill>
          <a:blip r:embed="rId2">
            <a:extLst>
              <a:ext uri="{28A0092B-C50C-407E-A947-70E740481C1C}">
                <a14:useLocalDpi xmlns:a14="http://schemas.microsoft.com/office/drawing/2010/main" val="0"/>
              </a:ext>
            </a:extLst>
          </a:blip>
          <a:srcRect t="-1954" b="-1954"/>
          <a:stretch>
            <a:fillRect/>
          </a:stretch>
        </p:blipFill>
        <p:spPr/>
      </p:pic>
      <p:sp>
        <p:nvSpPr>
          <p:cNvPr id="4" name="Slide Number Placeholder 3"/>
          <p:cNvSpPr>
            <a:spLocks noGrp="1"/>
          </p:cNvSpPr>
          <p:nvPr>
            <p:ph type="sldNum" sz="quarter" idx="12"/>
          </p:nvPr>
        </p:nvSpPr>
        <p:spPr/>
        <p:txBody>
          <a:bodyPr/>
          <a:lstStyle/>
          <a:p>
            <a:fld id="{EB2BD899-86B4-7643-ABF1-A18C83D3D071}" type="slidenum">
              <a:rPr lang="en-US" smtClean="0"/>
              <a:t>39</a:t>
            </a:fld>
            <a:endParaRPr lang="en-US"/>
          </a:p>
        </p:txBody>
      </p:sp>
    </p:spTree>
    <p:extLst>
      <p:ext uri="{BB962C8B-B14F-4D97-AF65-F5344CB8AC3E}">
        <p14:creationId xmlns:p14="http://schemas.microsoft.com/office/powerpoint/2010/main" val="22098697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7" name="Picture 46" descr="DCTCP.png"/>
          <p:cNvPicPr>
            <a:picLocks noChangeAspect="1"/>
          </p:cNvPicPr>
          <p:nvPr/>
        </p:nvPicPr>
        <p:blipFill>
          <a:blip r:embed="rId3">
            <a:alphaModFix/>
            <a:extLst>
              <a:ext uri="{28A0092B-C50C-407E-A947-70E740481C1C}">
                <a14:useLocalDpi xmlns:a14="http://schemas.microsoft.com/office/drawing/2010/main" val="0"/>
              </a:ext>
            </a:extLst>
          </a:blip>
          <a:stretch>
            <a:fillRect/>
          </a:stretch>
        </p:blipFill>
        <p:spPr>
          <a:xfrm>
            <a:off x="63628" y="2221163"/>
            <a:ext cx="9144000" cy="1812750"/>
          </a:xfrm>
          <a:prstGeom prst="rect">
            <a:avLst/>
          </a:prstGeom>
        </p:spPr>
      </p:pic>
      <p:sp>
        <p:nvSpPr>
          <p:cNvPr id="2" name="Title 1"/>
          <p:cNvSpPr>
            <a:spLocks noGrp="1"/>
          </p:cNvSpPr>
          <p:nvPr>
            <p:ph type="title"/>
          </p:nvPr>
        </p:nvSpPr>
        <p:spPr>
          <a:xfrm>
            <a:off x="58614" y="274638"/>
            <a:ext cx="9085386" cy="1143000"/>
          </a:xfrm>
        </p:spPr>
        <p:txBody>
          <a:bodyPr>
            <a:normAutofit fontScale="90000"/>
          </a:bodyPr>
          <a:lstStyle/>
          <a:p>
            <a:r>
              <a:rPr lang="en-US" dirty="0" smtClean="0"/>
              <a:t>DCTCP takes 250 round trips for 2 flows!</a:t>
            </a:r>
            <a:endParaRPr lang="en-US" dirty="0"/>
          </a:p>
        </p:txBody>
      </p:sp>
      <p:grpSp>
        <p:nvGrpSpPr>
          <p:cNvPr id="11" name="Group 10"/>
          <p:cNvGrpSpPr/>
          <p:nvPr/>
        </p:nvGrpSpPr>
        <p:grpSpPr>
          <a:xfrm>
            <a:off x="3258363" y="4793235"/>
            <a:ext cx="2734744" cy="1853291"/>
            <a:chOff x="3258363" y="4793235"/>
            <a:chExt cx="2734744" cy="1853291"/>
          </a:xfrm>
        </p:grpSpPr>
        <p:pic>
          <p:nvPicPr>
            <p:cNvPr id="12" name="Picture 11" descr="1280px-Router.svg.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631617" y="5265086"/>
              <a:ext cx="655316" cy="471851"/>
            </a:xfrm>
            <a:prstGeom prst="rect">
              <a:avLst/>
            </a:prstGeom>
          </p:spPr>
        </p:pic>
        <p:pic>
          <p:nvPicPr>
            <p:cNvPr id="13" name="Picture 12" descr="1280px-Router.svg.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268663" y="4793235"/>
              <a:ext cx="655316" cy="471851"/>
            </a:xfrm>
            <a:prstGeom prst="rect">
              <a:avLst/>
            </a:prstGeom>
          </p:spPr>
        </p:pic>
        <p:cxnSp>
          <p:nvCxnSpPr>
            <p:cNvPr id="14" name="Straight Connector 13"/>
            <p:cNvCxnSpPr/>
            <p:nvPr/>
          </p:nvCxnSpPr>
          <p:spPr>
            <a:xfrm flipV="1">
              <a:off x="3941005" y="5245548"/>
              <a:ext cx="655316" cy="306364"/>
            </a:xfrm>
            <a:prstGeom prst="line">
              <a:avLst/>
            </a:prstGeom>
          </p:spPr>
          <p:style>
            <a:lnRef idx="2">
              <a:schemeClr val="accent1"/>
            </a:lnRef>
            <a:fillRef idx="0">
              <a:schemeClr val="accent1"/>
            </a:fillRef>
            <a:effectRef idx="1">
              <a:schemeClr val="accent1"/>
            </a:effectRef>
            <a:fontRef idx="minor">
              <a:schemeClr val="tx1"/>
            </a:fontRef>
          </p:style>
        </p:cxnSp>
        <p:cxnSp>
          <p:nvCxnSpPr>
            <p:cNvPr id="15" name="Straight Connector 14"/>
            <p:cNvCxnSpPr/>
            <p:nvPr/>
          </p:nvCxnSpPr>
          <p:spPr>
            <a:xfrm>
              <a:off x="4596321" y="5245548"/>
              <a:ext cx="832640" cy="306364"/>
            </a:xfrm>
            <a:prstGeom prst="line">
              <a:avLst/>
            </a:prstGeom>
          </p:spPr>
          <p:style>
            <a:lnRef idx="2">
              <a:schemeClr val="accent1"/>
            </a:lnRef>
            <a:fillRef idx="0">
              <a:schemeClr val="accent1"/>
            </a:fillRef>
            <a:effectRef idx="1">
              <a:schemeClr val="accent1"/>
            </a:effectRef>
            <a:fontRef idx="minor">
              <a:schemeClr val="tx1"/>
            </a:fontRef>
          </p:style>
        </p:cxnSp>
        <p:pic>
          <p:nvPicPr>
            <p:cNvPr id="16" name="Picture 15" descr="server-clipart-RTGK5rgTL.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58363" y="5854271"/>
              <a:ext cx="472976" cy="731195"/>
            </a:xfrm>
            <a:prstGeom prst="rect">
              <a:avLst/>
            </a:prstGeom>
          </p:spPr>
        </p:pic>
        <p:pic>
          <p:nvPicPr>
            <p:cNvPr id="17" name="Picture 16" descr="server-clipart-RTGK5rgTL.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032175" y="5880159"/>
              <a:ext cx="472976" cy="731195"/>
            </a:xfrm>
            <a:prstGeom prst="rect">
              <a:avLst/>
            </a:prstGeom>
          </p:spPr>
        </p:pic>
        <p:cxnSp>
          <p:nvCxnSpPr>
            <p:cNvPr id="18" name="Straight Connector 17"/>
            <p:cNvCxnSpPr>
              <a:endCxn id="16" idx="0"/>
            </p:cNvCxnSpPr>
            <p:nvPr/>
          </p:nvCxnSpPr>
          <p:spPr>
            <a:xfrm flipH="1">
              <a:off x="3494851" y="5551912"/>
              <a:ext cx="446154" cy="302359"/>
            </a:xfrm>
            <a:prstGeom prst="line">
              <a:avLst/>
            </a:prstGeom>
          </p:spPr>
          <p:style>
            <a:lnRef idx="2">
              <a:schemeClr val="accent1"/>
            </a:lnRef>
            <a:fillRef idx="0">
              <a:schemeClr val="accent1"/>
            </a:fillRef>
            <a:effectRef idx="1">
              <a:schemeClr val="accent1"/>
            </a:effectRef>
            <a:fontRef idx="minor">
              <a:schemeClr val="tx1"/>
            </a:fontRef>
          </p:style>
        </p:cxnSp>
        <p:cxnSp>
          <p:nvCxnSpPr>
            <p:cNvPr id="19" name="Straight Connector 18"/>
            <p:cNvCxnSpPr>
              <a:endCxn id="17" idx="0"/>
            </p:cNvCxnSpPr>
            <p:nvPr/>
          </p:nvCxnSpPr>
          <p:spPr>
            <a:xfrm>
              <a:off x="3941005" y="5551912"/>
              <a:ext cx="327658" cy="328247"/>
            </a:xfrm>
            <a:prstGeom prst="line">
              <a:avLst/>
            </a:prstGeom>
          </p:spPr>
          <p:style>
            <a:lnRef idx="2">
              <a:schemeClr val="accent1"/>
            </a:lnRef>
            <a:fillRef idx="0">
              <a:schemeClr val="accent1"/>
            </a:fillRef>
            <a:effectRef idx="1">
              <a:schemeClr val="accent1"/>
            </a:effectRef>
            <a:fontRef idx="minor">
              <a:schemeClr val="tx1"/>
            </a:fontRef>
          </p:style>
        </p:cxnSp>
        <p:pic>
          <p:nvPicPr>
            <p:cNvPr id="20" name="Picture 19" descr="1280px-Router.svg.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19573" y="5300258"/>
              <a:ext cx="655316" cy="471851"/>
            </a:xfrm>
            <a:prstGeom prst="rect">
              <a:avLst/>
            </a:prstGeom>
          </p:spPr>
        </p:pic>
        <p:pic>
          <p:nvPicPr>
            <p:cNvPr id="21" name="Picture 20" descr="server-clipart-RTGK5rgTL.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520131" y="5915331"/>
              <a:ext cx="472976" cy="731195"/>
            </a:xfrm>
            <a:prstGeom prst="rect">
              <a:avLst/>
            </a:prstGeom>
          </p:spPr>
        </p:pic>
        <p:cxnSp>
          <p:nvCxnSpPr>
            <p:cNvPr id="22" name="Straight Connector 21"/>
            <p:cNvCxnSpPr>
              <a:endCxn id="21" idx="0"/>
            </p:cNvCxnSpPr>
            <p:nvPr/>
          </p:nvCxnSpPr>
          <p:spPr>
            <a:xfrm>
              <a:off x="5428961" y="5587084"/>
              <a:ext cx="327658" cy="328247"/>
            </a:xfrm>
            <a:prstGeom prst="line">
              <a:avLst/>
            </a:prstGeom>
          </p:spPr>
          <p:style>
            <a:lnRef idx="2">
              <a:schemeClr val="accent1"/>
            </a:lnRef>
            <a:fillRef idx="0">
              <a:schemeClr val="accent1"/>
            </a:fillRef>
            <a:effectRef idx="1">
              <a:schemeClr val="accent1"/>
            </a:effectRef>
            <a:fontRef idx="minor">
              <a:schemeClr val="tx1"/>
            </a:fontRef>
          </p:style>
        </p:cxnSp>
        <p:sp>
          <p:nvSpPr>
            <p:cNvPr id="23" name="Freeform 22"/>
            <p:cNvSpPr/>
            <p:nvPr/>
          </p:nvSpPr>
          <p:spPr>
            <a:xfrm>
              <a:off x="3438769" y="5158154"/>
              <a:ext cx="2442308" cy="801077"/>
            </a:xfrm>
            <a:custGeom>
              <a:avLst/>
              <a:gdLst>
                <a:gd name="connsiteX0" fmla="*/ 0 w 2442308"/>
                <a:gd name="connsiteY0" fmla="*/ 683846 h 801077"/>
                <a:gd name="connsiteX1" fmla="*/ 1211385 w 2442308"/>
                <a:gd name="connsiteY1" fmla="*/ 0 h 801077"/>
                <a:gd name="connsiteX2" fmla="*/ 2032000 w 2442308"/>
                <a:gd name="connsiteY2" fmla="*/ 312615 h 801077"/>
                <a:gd name="connsiteX3" fmla="*/ 2442308 w 2442308"/>
                <a:gd name="connsiteY3" fmla="*/ 801077 h 801077"/>
              </a:gdLst>
              <a:ahLst/>
              <a:cxnLst>
                <a:cxn ang="0">
                  <a:pos x="connsiteX0" y="connsiteY0"/>
                </a:cxn>
                <a:cxn ang="0">
                  <a:pos x="connsiteX1" y="connsiteY1"/>
                </a:cxn>
                <a:cxn ang="0">
                  <a:pos x="connsiteX2" y="connsiteY2"/>
                </a:cxn>
                <a:cxn ang="0">
                  <a:pos x="connsiteX3" y="connsiteY3"/>
                </a:cxn>
              </a:cxnLst>
              <a:rect l="l" t="t" r="r" b="b"/>
              <a:pathLst>
                <a:path w="2442308" h="801077">
                  <a:moveTo>
                    <a:pt x="0" y="683846"/>
                  </a:moveTo>
                  <a:lnTo>
                    <a:pt x="1211385" y="0"/>
                  </a:lnTo>
                  <a:lnTo>
                    <a:pt x="2032000" y="312615"/>
                  </a:lnTo>
                  <a:lnTo>
                    <a:pt x="2442308" y="801077"/>
                  </a:lnTo>
                </a:path>
              </a:pathLst>
            </a:custGeom>
            <a:ln w="38100" cmpd="sng">
              <a:solidFill>
                <a:srgbClr val="0000FF"/>
              </a:solidFill>
              <a:headEnd type="none"/>
              <a:tailEnd type="arrow"/>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4" name="Freeform 23"/>
            <p:cNvSpPr/>
            <p:nvPr/>
          </p:nvSpPr>
          <p:spPr>
            <a:xfrm>
              <a:off x="3946769" y="5197231"/>
              <a:ext cx="1836616" cy="781538"/>
            </a:xfrm>
            <a:custGeom>
              <a:avLst/>
              <a:gdLst>
                <a:gd name="connsiteX0" fmla="*/ 410308 w 1836616"/>
                <a:gd name="connsiteY0" fmla="*/ 722923 h 781538"/>
                <a:gd name="connsiteX1" fmla="*/ 0 w 1836616"/>
                <a:gd name="connsiteY1" fmla="*/ 332154 h 781538"/>
                <a:gd name="connsiteX2" fmla="*/ 703385 w 1836616"/>
                <a:gd name="connsiteY2" fmla="*/ 0 h 781538"/>
                <a:gd name="connsiteX3" fmla="*/ 1348154 w 1836616"/>
                <a:gd name="connsiteY3" fmla="*/ 273538 h 781538"/>
                <a:gd name="connsiteX4" fmla="*/ 1836616 w 1836616"/>
                <a:gd name="connsiteY4" fmla="*/ 781538 h 7815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6616" h="781538">
                  <a:moveTo>
                    <a:pt x="410308" y="722923"/>
                  </a:moveTo>
                  <a:lnTo>
                    <a:pt x="0" y="332154"/>
                  </a:lnTo>
                  <a:lnTo>
                    <a:pt x="703385" y="0"/>
                  </a:lnTo>
                  <a:lnTo>
                    <a:pt x="1348154" y="273538"/>
                  </a:lnTo>
                  <a:lnTo>
                    <a:pt x="1836616" y="781538"/>
                  </a:lnTo>
                </a:path>
              </a:pathLst>
            </a:custGeom>
            <a:ln w="38100" cmpd="sng">
              <a:solidFill>
                <a:srgbClr val="008000"/>
              </a:solidFill>
              <a:headEnd type="none"/>
              <a:tailEnd type="arrow"/>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sp>
        <p:nvSpPr>
          <p:cNvPr id="25" name="TextBox 24"/>
          <p:cNvSpPr txBox="1"/>
          <p:nvPr/>
        </p:nvSpPr>
        <p:spPr>
          <a:xfrm>
            <a:off x="6354615" y="5499832"/>
            <a:ext cx="1794181" cy="830997"/>
          </a:xfrm>
          <a:prstGeom prst="rect">
            <a:avLst/>
          </a:prstGeom>
          <a:noFill/>
        </p:spPr>
        <p:txBody>
          <a:bodyPr wrap="none" rtlCol="0">
            <a:spAutoFit/>
          </a:bodyPr>
          <a:lstStyle/>
          <a:p>
            <a:r>
              <a:rPr lang="en-US" sz="2400" dirty="0" smtClean="0"/>
              <a:t>10 Gb/s links</a:t>
            </a:r>
          </a:p>
          <a:p>
            <a:r>
              <a:rPr lang="en-US" sz="2400" dirty="0" smtClean="0"/>
              <a:t>0.2 </a:t>
            </a:r>
            <a:r>
              <a:rPr lang="en-US" sz="2400" dirty="0" err="1" smtClean="0"/>
              <a:t>ms</a:t>
            </a:r>
            <a:r>
              <a:rPr lang="en-US" sz="2400" dirty="0" smtClean="0"/>
              <a:t> RTT</a:t>
            </a:r>
            <a:endParaRPr lang="en-US" sz="2400" dirty="0"/>
          </a:p>
        </p:txBody>
      </p:sp>
      <p:sp>
        <p:nvSpPr>
          <p:cNvPr id="9" name="Slide Number Placeholder 8"/>
          <p:cNvSpPr>
            <a:spLocks noGrp="1"/>
          </p:cNvSpPr>
          <p:nvPr>
            <p:ph type="sldNum" sz="quarter" idx="12"/>
          </p:nvPr>
        </p:nvSpPr>
        <p:spPr/>
        <p:txBody>
          <a:bodyPr/>
          <a:lstStyle/>
          <a:p>
            <a:fld id="{9E4981B5-5CF9-E744-B423-140AD5BE65A7}" type="slidenum">
              <a:rPr lang="en-US" smtClean="0"/>
              <a:t>4</a:t>
            </a:fld>
            <a:endParaRPr lang="en-US"/>
          </a:p>
        </p:txBody>
      </p:sp>
      <p:sp>
        <p:nvSpPr>
          <p:cNvPr id="50" name="Rectangle 49"/>
          <p:cNvSpPr/>
          <p:nvPr/>
        </p:nvSpPr>
        <p:spPr>
          <a:xfrm>
            <a:off x="234461" y="3868616"/>
            <a:ext cx="351692" cy="228845"/>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51" name="Rectangle 50"/>
          <p:cNvSpPr/>
          <p:nvPr/>
        </p:nvSpPr>
        <p:spPr>
          <a:xfrm>
            <a:off x="209562" y="3868616"/>
            <a:ext cx="351692" cy="228845"/>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2" name="Picture 51" descr="TCP.png"/>
          <p:cNvPicPr>
            <a:picLocks noChangeAspect="1"/>
          </p:cNvPicPr>
          <p:nvPr/>
        </p:nvPicPr>
        <p:blipFill>
          <a:blip r:embed="rId6">
            <a:alphaModFix amt="10000"/>
            <a:extLst>
              <a:ext uri="{28A0092B-C50C-407E-A947-70E740481C1C}">
                <a14:useLocalDpi xmlns:a14="http://schemas.microsoft.com/office/drawing/2010/main" val="0"/>
              </a:ext>
            </a:extLst>
          </a:blip>
          <a:stretch>
            <a:fillRect/>
          </a:stretch>
        </p:blipFill>
        <p:spPr>
          <a:xfrm>
            <a:off x="38620" y="2018396"/>
            <a:ext cx="9144000" cy="2025689"/>
          </a:xfrm>
          <a:prstGeom prst="rect">
            <a:avLst/>
          </a:prstGeom>
        </p:spPr>
      </p:pic>
      <p:sp>
        <p:nvSpPr>
          <p:cNvPr id="54" name="TextBox 53"/>
          <p:cNvSpPr txBox="1"/>
          <p:nvPr/>
        </p:nvSpPr>
        <p:spPr>
          <a:xfrm>
            <a:off x="38621" y="1964199"/>
            <a:ext cx="561802" cy="2667397"/>
          </a:xfrm>
          <a:prstGeom prst="rect">
            <a:avLst/>
          </a:prstGeom>
          <a:solidFill>
            <a:schemeClr val="bg1"/>
          </a:solidFill>
        </p:spPr>
        <p:txBody>
          <a:bodyPr wrap="square" rtlCol="0">
            <a:spAutoFit/>
          </a:bodyPr>
          <a:lstStyle/>
          <a:p>
            <a:pPr algn="r">
              <a:lnSpc>
                <a:spcPct val="120000"/>
              </a:lnSpc>
            </a:pPr>
            <a:r>
              <a:rPr lang="en-US" sz="2000" dirty="0" smtClean="0">
                <a:latin typeface="Arial"/>
                <a:cs typeface="Arial"/>
              </a:rPr>
              <a:t>10</a:t>
            </a:r>
          </a:p>
          <a:p>
            <a:pPr algn="r">
              <a:lnSpc>
                <a:spcPct val="120000"/>
              </a:lnSpc>
            </a:pPr>
            <a:r>
              <a:rPr lang="en-US" sz="2000" dirty="0" smtClean="0">
                <a:latin typeface="Arial"/>
                <a:cs typeface="Arial"/>
              </a:rPr>
              <a:t>8</a:t>
            </a:r>
          </a:p>
          <a:p>
            <a:pPr algn="r">
              <a:lnSpc>
                <a:spcPct val="120000"/>
              </a:lnSpc>
            </a:pPr>
            <a:r>
              <a:rPr lang="en-US" sz="2000" dirty="0" smtClean="0">
                <a:latin typeface="Arial"/>
                <a:cs typeface="Arial"/>
              </a:rPr>
              <a:t>6</a:t>
            </a:r>
          </a:p>
          <a:p>
            <a:pPr algn="r">
              <a:lnSpc>
                <a:spcPct val="120000"/>
              </a:lnSpc>
            </a:pPr>
            <a:r>
              <a:rPr lang="en-US" sz="2000" dirty="0" smtClean="0">
                <a:latin typeface="Arial"/>
                <a:cs typeface="Arial"/>
              </a:rPr>
              <a:t>4</a:t>
            </a:r>
          </a:p>
          <a:p>
            <a:pPr algn="r">
              <a:lnSpc>
                <a:spcPct val="120000"/>
              </a:lnSpc>
            </a:pPr>
            <a:r>
              <a:rPr lang="en-US" sz="2000" dirty="0" smtClean="0">
                <a:latin typeface="Arial"/>
                <a:cs typeface="Arial"/>
              </a:rPr>
              <a:t>2</a:t>
            </a:r>
          </a:p>
          <a:p>
            <a:pPr algn="r">
              <a:lnSpc>
                <a:spcPct val="120000"/>
              </a:lnSpc>
            </a:pPr>
            <a:r>
              <a:rPr lang="en-US" sz="2000" dirty="0">
                <a:latin typeface="Arial"/>
                <a:cs typeface="Arial"/>
              </a:rPr>
              <a:t>0</a:t>
            </a:r>
            <a:endParaRPr lang="en-US" sz="2000" dirty="0" smtClean="0">
              <a:latin typeface="Arial"/>
              <a:cs typeface="Arial"/>
            </a:endParaRPr>
          </a:p>
          <a:p>
            <a:pPr algn="r">
              <a:lnSpc>
                <a:spcPct val="120000"/>
              </a:lnSpc>
            </a:pPr>
            <a:endParaRPr lang="en-US" sz="2000" dirty="0" smtClean="0">
              <a:latin typeface="Arial"/>
              <a:cs typeface="Arial"/>
            </a:endParaRPr>
          </a:p>
        </p:txBody>
      </p:sp>
      <p:sp>
        <p:nvSpPr>
          <p:cNvPr id="55" name="TextBox 54"/>
          <p:cNvSpPr txBox="1"/>
          <p:nvPr/>
        </p:nvSpPr>
        <p:spPr>
          <a:xfrm>
            <a:off x="-115440" y="2483825"/>
            <a:ext cx="461665" cy="1195437"/>
          </a:xfrm>
          <a:prstGeom prst="rect">
            <a:avLst/>
          </a:prstGeom>
          <a:noFill/>
        </p:spPr>
        <p:txBody>
          <a:bodyPr vert="vert270" wrap="none" rtlCol="0">
            <a:spAutoFit/>
          </a:bodyPr>
          <a:lstStyle/>
          <a:p>
            <a:r>
              <a:rPr lang="en-US" dirty="0" smtClean="0">
                <a:latin typeface="Arial"/>
                <a:cs typeface="Arial"/>
              </a:rPr>
              <a:t>rate (Gb/s)</a:t>
            </a:r>
            <a:endParaRPr lang="en-US" dirty="0">
              <a:latin typeface="Arial"/>
              <a:cs typeface="Arial"/>
            </a:endParaRPr>
          </a:p>
        </p:txBody>
      </p:sp>
      <p:sp>
        <p:nvSpPr>
          <p:cNvPr id="56" name="TextBox 55"/>
          <p:cNvSpPr txBox="1"/>
          <p:nvPr/>
        </p:nvSpPr>
        <p:spPr>
          <a:xfrm>
            <a:off x="590831" y="4078467"/>
            <a:ext cx="8132062" cy="646331"/>
          </a:xfrm>
          <a:prstGeom prst="rect">
            <a:avLst/>
          </a:prstGeom>
          <a:solidFill>
            <a:schemeClr val="bg1"/>
          </a:solidFill>
        </p:spPr>
        <p:txBody>
          <a:bodyPr wrap="square" rtlCol="0">
            <a:spAutoFit/>
          </a:bodyPr>
          <a:lstStyle/>
          <a:p>
            <a:r>
              <a:rPr lang="en-US" dirty="0" smtClean="0">
                <a:latin typeface="Arial"/>
                <a:cs typeface="Arial"/>
              </a:rPr>
              <a:t>0                    100                   200                  300                  400                  500</a:t>
            </a:r>
          </a:p>
          <a:p>
            <a:r>
              <a:rPr lang="en-US" dirty="0">
                <a:latin typeface="Arial"/>
                <a:cs typeface="Arial"/>
              </a:rPr>
              <a:t>	</a:t>
            </a:r>
            <a:r>
              <a:rPr lang="en-US" dirty="0" smtClean="0">
                <a:latin typeface="Arial"/>
                <a:cs typeface="Arial"/>
              </a:rPr>
              <a:t>							  time (RTTs)                    </a:t>
            </a:r>
            <a:endParaRPr lang="en-US" dirty="0">
              <a:latin typeface="Arial"/>
              <a:cs typeface="Arial"/>
            </a:endParaRPr>
          </a:p>
        </p:txBody>
      </p:sp>
      <p:sp>
        <p:nvSpPr>
          <p:cNvPr id="57" name="Rectangle 56"/>
          <p:cNvSpPr/>
          <p:nvPr/>
        </p:nvSpPr>
        <p:spPr>
          <a:xfrm>
            <a:off x="604637" y="2236528"/>
            <a:ext cx="8539363" cy="1797385"/>
          </a:xfrm>
          <a:prstGeom prst="rect">
            <a:avLst/>
          </a:prstGeom>
          <a:noFill/>
          <a:ln w="38100"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86364445"/>
      </p:ext>
    </p:extLst>
  </p:cSld>
  <p:clrMapOvr>
    <a:masterClrMapping/>
  </p:clrMapOvr>
  <mc:AlternateContent xmlns:mc="http://schemas.openxmlformats.org/markup-compatibility/2006" xmlns:p14="http://schemas.microsoft.com/office/powerpoint/2010/main">
    <mc:Choice Requires="p14">
      <p:transition spd="slow" p14:dur="2000" advTm="21088"/>
    </mc:Choice>
    <mc:Fallback xmlns="">
      <p:transition xmlns:p14="http://schemas.microsoft.com/office/powerpoint/2010/main" spd="slow" advTm="21088"/>
    </mc:Fallback>
  </mc:AlternateContent>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Testbed</a:t>
            </a:r>
            <a:r>
              <a:rPr lang="en-US" dirty="0" smtClean="0"/>
              <a:t>, 2-level experiment</a:t>
            </a:r>
            <a:endParaRPr lang="en-US" dirty="0"/>
          </a:p>
        </p:txBody>
      </p:sp>
      <p:pic>
        <p:nvPicPr>
          <p:cNvPr id="5" name="Content Placeholder 4" descr="Screen Shot 2019-06-26 at 12.36.13 PM.png"/>
          <p:cNvPicPr>
            <a:picLocks noGrp="1" noChangeAspect="1"/>
          </p:cNvPicPr>
          <p:nvPr>
            <p:ph idx="1"/>
          </p:nvPr>
        </p:nvPicPr>
        <p:blipFill>
          <a:blip r:embed="rId2">
            <a:extLst>
              <a:ext uri="{28A0092B-C50C-407E-A947-70E740481C1C}">
                <a14:useLocalDpi xmlns:a14="http://schemas.microsoft.com/office/drawing/2010/main" val="0"/>
              </a:ext>
            </a:extLst>
          </a:blip>
          <a:srcRect l="-1108" r="-1108"/>
          <a:stretch>
            <a:fillRect/>
          </a:stretch>
        </p:blipFill>
        <p:spPr/>
      </p:pic>
      <p:sp>
        <p:nvSpPr>
          <p:cNvPr id="4" name="Slide Number Placeholder 3"/>
          <p:cNvSpPr>
            <a:spLocks noGrp="1"/>
          </p:cNvSpPr>
          <p:nvPr>
            <p:ph type="sldNum" sz="quarter" idx="12"/>
          </p:nvPr>
        </p:nvSpPr>
        <p:spPr/>
        <p:txBody>
          <a:bodyPr/>
          <a:lstStyle/>
          <a:p>
            <a:fld id="{EB2BD899-86B4-7643-ABF1-A18C83D3D071}" type="slidenum">
              <a:rPr lang="en-US" smtClean="0"/>
              <a:t>40</a:t>
            </a:fld>
            <a:endParaRPr lang="en-US"/>
          </a:p>
        </p:txBody>
      </p:sp>
    </p:spTree>
    <p:extLst>
      <p:ext uri="{BB962C8B-B14F-4D97-AF65-F5344CB8AC3E}">
        <p14:creationId xmlns:p14="http://schemas.microsoft.com/office/powerpoint/2010/main" val="3114036451"/>
      </p:ext>
    </p:extLst>
  </p:cSld>
  <p:clrMapOvr>
    <a:masterClrMapping/>
  </p:clrMapOvr>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Why 6 RTTs per level?</a:t>
            </a:r>
            <a:endParaRPr lang="en-US" dirty="0"/>
          </a:p>
        </p:txBody>
      </p:sp>
      <p:pic>
        <p:nvPicPr>
          <p:cNvPr id="5" name="Content Placeholder 4"/>
          <p:cNvPicPr>
            <a:picLocks noGrp="1" noChangeAspect="1"/>
          </p:cNvPicPr>
          <p:nvPr>
            <p:ph idx="1"/>
          </p:nvPr>
        </p:nvPicPr>
        <p:blipFill>
          <a:blip r:embed="rId2"/>
          <a:srcRect l="-18502" r="-18502"/>
          <a:stretch>
            <a:fillRect/>
          </a:stretch>
        </p:blipFill>
        <p:spPr>
          <a:xfrm>
            <a:off x="457200" y="1600200"/>
            <a:ext cx="7330228" cy="4031343"/>
          </a:xfrm>
        </p:spPr>
      </p:pic>
      <p:sp>
        <p:nvSpPr>
          <p:cNvPr id="4" name="Slide Number Placeholder 3"/>
          <p:cNvSpPr>
            <a:spLocks noGrp="1"/>
          </p:cNvSpPr>
          <p:nvPr>
            <p:ph type="sldNum" sz="quarter" idx="12"/>
          </p:nvPr>
        </p:nvSpPr>
        <p:spPr/>
        <p:txBody>
          <a:bodyPr/>
          <a:lstStyle/>
          <a:p>
            <a:fld id="{EB2BD899-86B4-7643-ABF1-A18C83D3D071}" type="slidenum">
              <a:rPr lang="en-US" smtClean="0"/>
              <a:t>41</a:t>
            </a:fld>
            <a:endParaRPr lang="en-US"/>
          </a:p>
        </p:txBody>
      </p:sp>
      <p:pic>
        <p:nvPicPr>
          <p:cNvPr id="6" name="Picture 5"/>
          <p:cNvPicPr>
            <a:picLocks noChangeAspect="1"/>
          </p:cNvPicPr>
          <p:nvPr/>
        </p:nvPicPr>
        <p:blipFill>
          <a:blip r:embed="rId3"/>
          <a:stretch>
            <a:fillRect/>
          </a:stretch>
        </p:blipFill>
        <p:spPr>
          <a:xfrm>
            <a:off x="928914" y="5199947"/>
            <a:ext cx="5783781" cy="1828596"/>
          </a:xfrm>
          <a:prstGeom prst="rect">
            <a:avLst/>
          </a:prstGeom>
        </p:spPr>
      </p:pic>
    </p:spTree>
    <p:extLst>
      <p:ext uri="{BB962C8B-B14F-4D97-AF65-F5344CB8AC3E}">
        <p14:creationId xmlns:p14="http://schemas.microsoft.com/office/powerpoint/2010/main" val="3754475652"/>
      </p:ext>
    </p:extLst>
  </p:cSld>
  <p:clrMapOvr>
    <a:masterClrMapping/>
  </p:clrMapOvr>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Maintaining </a:t>
            </a:r>
            <a:r>
              <a:rPr lang="en-US" dirty="0" err="1" smtClean="0"/>
              <a:t>MaxE</a:t>
            </a:r>
            <a:r>
              <a:rPr lang="en-US" dirty="0"/>
              <a:t> </a:t>
            </a:r>
            <a:r>
              <a:rPr lang="en-US" dirty="0" smtClean="0"/>
              <a:t>with constant state.</a:t>
            </a:r>
            <a:endParaRPr lang="en-US" dirty="0"/>
          </a:p>
        </p:txBody>
      </p:sp>
      <p:sp>
        <p:nvSpPr>
          <p:cNvPr id="3" name="Content Placeholder 2"/>
          <p:cNvSpPr>
            <a:spLocks noGrp="1"/>
          </p:cNvSpPr>
          <p:nvPr>
            <p:ph idx="1"/>
          </p:nvPr>
        </p:nvSpPr>
        <p:spPr>
          <a:xfrm>
            <a:off x="457199" y="1600200"/>
            <a:ext cx="8541657" cy="4525963"/>
          </a:xfrm>
        </p:spPr>
        <p:txBody>
          <a:bodyPr/>
          <a:lstStyle/>
          <a:p>
            <a:r>
              <a:rPr lang="en-US" dirty="0" smtClean="0"/>
              <a:t>Timeout every RTT (e.g., 10</a:t>
            </a:r>
            <a:r>
              <a:rPr lang="en-US" baseline="30000" dirty="0" smtClean="0"/>
              <a:t>5</a:t>
            </a:r>
            <a:r>
              <a:rPr lang="en-US" dirty="0" smtClean="0"/>
              <a:t> cycles)</a:t>
            </a:r>
          </a:p>
          <a:p>
            <a:r>
              <a:rPr lang="en-US" dirty="0" smtClean="0"/>
              <a:t>Initially, </a:t>
            </a:r>
          </a:p>
          <a:p>
            <a:pPr lvl="1"/>
            <a:r>
              <a:rPr lang="en-US" dirty="0" err="1" smtClean="0"/>
              <a:t>MaxE</a:t>
            </a:r>
            <a:r>
              <a:rPr lang="en-US" dirty="0" smtClean="0"/>
              <a:t>’ = 0 (“maximum E </a:t>
            </a:r>
            <a:r>
              <a:rPr lang="en-US" dirty="0" err="1" smtClean="0"/>
              <a:t>alloc</a:t>
            </a:r>
            <a:r>
              <a:rPr lang="en-US" dirty="0" smtClean="0"/>
              <a:t>. in this RTT”)</a:t>
            </a:r>
          </a:p>
          <a:p>
            <a:pPr lvl="1"/>
            <a:r>
              <a:rPr lang="en-US" dirty="0" err="1" smtClean="0"/>
              <a:t>MaxE</a:t>
            </a:r>
            <a:r>
              <a:rPr lang="en-US" dirty="0" smtClean="0"/>
              <a:t> = 0 (“maximum E </a:t>
            </a:r>
            <a:r>
              <a:rPr lang="en-US" dirty="0" err="1" smtClean="0"/>
              <a:t>alloc</a:t>
            </a:r>
            <a:r>
              <a:rPr lang="en-US" dirty="0" smtClean="0"/>
              <a:t>. in last two RTTs”)</a:t>
            </a:r>
          </a:p>
          <a:p>
            <a:r>
              <a:rPr lang="en-US" dirty="0" smtClean="0"/>
              <a:t>On timeout:</a:t>
            </a:r>
          </a:p>
          <a:p>
            <a:pPr lvl="1"/>
            <a:r>
              <a:rPr lang="en-US" dirty="0" err="1" smtClean="0"/>
              <a:t>MaxE</a:t>
            </a:r>
            <a:r>
              <a:rPr lang="en-US" dirty="0" smtClean="0"/>
              <a:t> reset to </a:t>
            </a:r>
            <a:r>
              <a:rPr lang="en-US" dirty="0" err="1" smtClean="0"/>
              <a:t>MaxE</a:t>
            </a:r>
            <a:r>
              <a:rPr lang="en-US" dirty="0" smtClean="0"/>
              <a:t>’ (so it doesn’t increase forever)</a:t>
            </a:r>
          </a:p>
          <a:p>
            <a:pPr lvl="1"/>
            <a:r>
              <a:rPr lang="en-US" dirty="0" err="1" smtClean="0"/>
              <a:t>MaxE</a:t>
            </a:r>
            <a:r>
              <a:rPr lang="en-US" dirty="0" smtClean="0"/>
              <a:t>’ reset to 0 (reflects max. E since last timeout)</a:t>
            </a:r>
            <a:endParaRPr lang="en-US" dirty="0"/>
          </a:p>
        </p:txBody>
      </p:sp>
      <p:sp>
        <p:nvSpPr>
          <p:cNvPr id="4" name="Slide Number Placeholder 3"/>
          <p:cNvSpPr>
            <a:spLocks noGrp="1"/>
          </p:cNvSpPr>
          <p:nvPr>
            <p:ph type="sldNum" sz="quarter" idx="12"/>
          </p:nvPr>
        </p:nvSpPr>
        <p:spPr/>
        <p:txBody>
          <a:bodyPr/>
          <a:lstStyle/>
          <a:p>
            <a:fld id="{EB2BD899-86B4-7643-ABF1-A18C83D3D071}" type="slidenum">
              <a:rPr lang="en-US" smtClean="0"/>
              <a:t>42</a:t>
            </a:fld>
            <a:endParaRPr lang="en-US"/>
          </a:p>
        </p:txBody>
      </p:sp>
    </p:spTree>
    <p:extLst>
      <p:ext uri="{BB962C8B-B14F-4D97-AF65-F5344CB8AC3E}">
        <p14:creationId xmlns:p14="http://schemas.microsoft.com/office/powerpoint/2010/main" val="15474288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descr="s-PERC.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076" y="2270129"/>
            <a:ext cx="9144000" cy="1793867"/>
          </a:xfrm>
          <a:prstGeom prst="rect">
            <a:avLst/>
          </a:prstGeom>
        </p:spPr>
      </p:pic>
      <p:pic>
        <p:nvPicPr>
          <p:cNvPr id="28" name="Picture 27" descr="DCTCP.png"/>
          <p:cNvPicPr>
            <a:picLocks noChangeAspect="1"/>
          </p:cNvPicPr>
          <p:nvPr/>
        </p:nvPicPr>
        <p:blipFill>
          <a:blip r:embed="rId4">
            <a:alphaModFix amt="5000"/>
            <a:extLst>
              <a:ext uri="{28A0092B-C50C-407E-A947-70E740481C1C}">
                <a14:useLocalDpi xmlns:a14="http://schemas.microsoft.com/office/drawing/2010/main" val="0"/>
              </a:ext>
            </a:extLst>
          </a:blip>
          <a:stretch>
            <a:fillRect/>
          </a:stretch>
        </p:blipFill>
        <p:spPr>
          <a:xfrm>
            <a:off x="63628" y="2221163"/>
            <a:ext cx="9144000" cy="1812750"/>
          </a:xfrm>
          <a:prstGeom prst="rect">
            <a:avLst/>
          </a:prstGeom>
        </p:spPr>
      </p:pic>
      <p:pic>
        <p:nvPicPr>
          <p:cNvPr id="32" name="Picture 31" descr="TCP.png"/>
          <p:cNvPicPr>
            <a:picLocks noChangeAspect="1"/>
          </p:cNvPicPr>
          <p:nvPr/>
        </p:nvPicPr>
        <p:blipFill>
          <a:blip r:embed="rId5">
            <a:alphaModFix amt="10000"/>
            <a:extLst>
              <a:ext uri="{28A0092B-C50C-407E-A947-70E740481C1C}">
                <a14:useLocalDpi xmlns:a14="http://schemas.microsoft.com/office/drawing/2010/main" val="0"/>
              </a:ext>
            </a:extLst>
          </a:blip>
          <a:stretch>
            <a:fillRect/>
          </a:stretch>
        </p:blipFill>
        <p:spPr>
          <a:xfrm>
            <a:off x="38620" y="2015155"/>
            <a:ext cx="9144000" cy="2025689"/>
          </a:xfrm>
          <a:prstGeom prst="rect">
            <a:avLst/>
          </a:prstGeom>
        </p:spPr>
      </p:pic>
      <p:sp>
        <p:nvSpPr>
          <p:cNvPr id="2" name="Title 1"/>
          <p:cNvSpPr>
            <a:spLocks noGrp="1"/>
          </p:cNvSpPr>
          <p:nvPr>
            <p:ph type="title"/>
          </p:nvPr>
        </p:nvSpPr>
        <p:spPr>
          <a:xfrm>
            <a:off x="0" y="274638"/>
            <a:ext cx="9144000" cy="1143000"/>
          </a:xfrm>
        </p:spPr>
        <p:txBody>
          <a:bodyPr>
            <a:normAutofit/>
          </a:bodyPr>
          <a:lstStyle/>
          <a:p>
            <a:r>
              <a:rPr lang="en-US" dirty="0" smtClean="0"/>
              <a:t>Why not ~</a:t>
            </a:r>
            <a:r>
              <a:rPr lang="en-US" b="1" dirty="0" smtClean="0"/>
              <a:t>1 round trip</a:t>
            </a:r>
            <a:r>
              <a:rPr lang="en-US" dirty="0" smtClean="0"/>
              <a:t> to find rates?</a:t>
            </a:r>
            <a:endParaRPr lang="en-US" dirty="0"/>
          </a:p>
        </p:txBody>
      </p:sp>
      <p:sp>
        <p:nvSpPr>
          <p:cNvPr id="7" name="Rectangle 6"/>
          <p:cNvSpPr/>
          <p:nvPr/>
        </p:nvSpPr>
        <p:spPr>
          <a:xfrm>
            <a:off x="234461" y="3868616"/>
            <a:ext cx="351692" cy="228845"/>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9" name="Group 8"/>
          <p:cNvGrpSpPr/>
          <p:nvPr/>
        </p:nvGrpSpPr>
        <p:grpSpPr>
          <a:xfrm>
            <a:off x="3258363" y="4793235"/>
            <a:ext cx="2734744" cy="1853291"/>
            <a:chOff x="3258363" y="4793235"/>
            <a:chExt cx="2734744" cy="1853291"/>
          </a:xfrm>
        </p:grpSpPr>
        <p:pic>
          <p:nvPicPr>
            <p:cNvPr id="10" name="Picture 9" descr="1280px-Router.svg.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631617" y="5265086"/>
              <a:ext cx="655316" cy="471851"/>
            </a:xfrm>
            <a:prstGeom prst="rect">
              <a:avLst/>
            </a:prstGeom>
          </p:spPr>
        </p:pic>
        <p:pic>
          <p:nvPicPr>
            <p:cNvPr id="11" name="Picture 10" descr="1280px-Router.svg.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268663" y="4793235"/>
              <a:ext cx="655316" cy="471851"/>
            </a:xfrm>
            <a:prstGeom prst="rect">
              <a:avLst/>
            </a:prstGeom>
          </p:spPr>
        </p:pic>
        <p:cxnSp>
          <p:nvCxnSpPr>
            <p:cNvPr id="12" name="Straight Connector 11"/>
            <p:cNvCxnSpPr/>
            <p:nvPr/>
          </p:nvCxnSpPr>
          <p:spPr>
            <a:xfrm flipV="1">
              <a:off x="3941005" y="5245548"/>
              <a:ext cx="655316" cy="306364"/>
            </a:xfrm>
            <a:prstGeom prst="line">
              <a:avLst/>
            </a:prstGeom>
          </p:spPr>
          <p:style>
            <a:lnRef idx="2">
              <a:schemeClr val="accent1"/>
            </a:lnRef>
            <a:fillRef idx="0">
              <a:schemeClr val="accent1"/>
            </a:fillRef>
            <a:effectRef idx="1">
              <a:schemeClr val="accent1"/>
            </a:effectRef>
            <a:fontRef idx="minor">
              <a:schemeClr val="tx1"/>
            </a:fontRef>
          </p:style>
        </p:cxnSp>
        <p:cxnSp>
          <p:nvCxnSpPr>
            <p:cNvPr id="13" name="Straight Connector 12"/>
            <p:cNvCxnSpPr/>
            <p:nvPr/>
          </p:nvCxnSpPr>
          <p:spPr>
            <a:xfrm>
              <a:off x="4596321" y="5245548"/>
              <a:ext cx="832640" cy="306364"/>
            </a:xfrm>
            <a:prstGeom prst="line">
              <a:avLst/>
            </a:prstGeom>
          </p:spPr>
          <p:style>
            <a:lnRef idx="2">
              <a:schemeClr val="accent1"/>
            </a:lnRef>
            <a:fillRef idx="0">
              <a:schemeClr val="accent1"/>
            </a:fillRef>
            <a:effectRef idx="1">
              <a:schemeClr val="accent1"/>
            </a:effectRef>
            <a:fontRef idx="minor">
              <a:schemeClr val="tx1"/>
            </a:fontRef>
          </p:style>
        </p:cxnSp>
        <p:pic>
          <p:nvPicPr>
            <p:cNvPr id="14" name="Picture 13" descr="server-clipart-RTGK5rgTL.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258363" y="5854271"/>
              <a:ext cx="472976" cy="731195"/>
            </a:xfrm>
            <a:prstGeom prst="rect">
              <a:avLst/>
            </a:prstGeom>
          </p:spPr>
        </p:pic>
        <p:pic>
          <p:nvPicPr>
            <p:cNvPr id="15" name="Picture 14" descr="server-clipart-RTGK5rgTL.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4032175" y="5880159"/>
              <a:ext cx="472976" cy="731195"/>
            </a:xfrm>
            <a:prstGeom prst="rect">
              <a:avLst/>
            </a:prstGeom>
          </p:spPr>
        </p:pic>
        <p:cxnSp>
          <p:nvCxnSpPr>
            <p:cNvPr id="16" name="Straight Connector 15"/>
            <p:cNvCxnSpPr>
              <a:endCxn id="14" idx="0"/>
            </p:cNvCxnSpPr>
            <p:nvPr/>
          </p:nvCxnSpPr>
          <p:spPr>
            <a:xfrm flipH="1">
              <a:off x="3494851" y="5551912"/>
              <a:ext cx="446154" cy="302359"/>
            </a:xfrm>
            <a:prstGeom prst="line">
              <a:avLst/>
            </a:prstGeom>
          </p:spPr>
          <p:style>
            <a:lnRef idx="2">
              <a:schemeClr val="accent1"/>
            </a:lnRef>
            <a:fillRef idx="0">
              <a:schemeClr val="accent1"/>
            </a:fillRef>
            <a:effectRef idx="1">
              <a:schemeClr val="accent1"/>
            </a:effectRef>
            <a:fontRef idx="minor">
              <a:schemeClr val="tx1"/>
            </a:fontRef>
          </p:style>
        </p:cxnSp>
        <p:cxnSp>
          <p:nvCxnSpPr>
            <p:cNvPr id="17" name="Straight Connector 16"/>
            <p:cNvCxnSpPr>
              <a:endCxn id="15" idx="0"/>
            </p:cNvCxnSpPr>
            <p:nvPr/>
          </p:nvCxnSpPr>
          <p:spPr>
            <a:xfrm>
              <a:off x="3941005" y="5551912"/>
              <a:ext cx="327658" cy="328247"/>
            </a:xfrm>
            <a:prstGeom prst="line">
              <a:avLst/>
            </a:prstGeom>
          </p:spPr>
          <p:style>
            <a:lnRef idx="2">
              <a:schemeClr val="accent1"/>
            </a:lnRef>
            <a:fillRef idx="0">
              <a:schemeClr val="accent1"/>
            </a:fillRef>
            <a:effectRef idx="1">
              <a:schemeClr val="accent1"/>
            </a:effectRef>
            <a:fontRef idx="minor">
              <a:schemeClr val="tx1"/>
            </a:fontRef>
          </p:style>
        </p:cxnSp>
        <p:pic>
          <p:nvPicPr>
            <p:cNvPr id="18" name="Picture 17" descr="1280px-Router.svg.png"/>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119573" y="5300258"/>
              <a:ext cx="655316" cy="471851"/>
            </a:xfrm>
            <a:prstGeom prst="rect">
              <a:avLst/>
            </a:prstGeom>
          </p:spPr>
        </p:pic>
        <p:pic>
          <p:nvPicPr>
            <p:cNvPr id="19" name="Picture 18" descr="server-clipart-RTGK5rgTL.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520131" y="5915331"/>
              <a:ext cx="472976" cy="731195"/>
            </a:xfrm>
            <a:prstGeom prst="rect">
              <a:avLst/>
            </a:prstGeom>
          </p:spPr>
        </p:pic>
        <p:cxnSp>
          <p:nvCxnSpPr>
            <p:cNvPr id="20" name="Straight Connector 19"/>
            <p:cNvCxnSpPr>
              <a:endCxn id="19" idx="0"/>
            </p:cNvCxnSpPr>
            <p:nvPr/>
          </p:nvCxnSpPr>
          <p:spPr>
            <a:xfrm>
              <a:off x="5428961" y="5587084"/>
              <a:ext cx="327658" cy="328247"/>
            </a:xfrm>
            <a:prstGeom prst="line">
              <a:avLst/>
            </a:prstGeom>
          </p:spPr>
          <p:style>
            <a:lnRef idx="2">
              <a:schemeClr val="accent1"/>
            </a:lnRef>
            <a:fillRef idx="0">
              <a:schemeClr val="accent1"/>
            </a:fillRef>
            <a:effectRef idx="1">
              <a:schemeClr val="accent1"/>
            </a:effectRef>
            <a:fontRef idx="minor">
              <a:schemeClr val="tx1"/>
            </a:fontRef>
          </p:style>
        </p:cxnSp>
        <p:sp>
          <p:nvSpPr>
            <p:cNvPr id="21" name="Freeform 20"/>
            <p:cNvSpPr/>
            <p:nvPr/>
          </p:nvSpPr>
          <p:spPr>
            <a:xfrm>
              <a:off x="3438769" y="5158154"/>
              <a:ext cx="2442308" cy="801077"/>
            </a:xfrm>
            <a:custGeom>
              <a:avLst/>
              <a:gdLst>
                <a:gd name="connsiteX0" fmla="*/ 0 w 2442308"/>
                <a:gd name="connsiteY0" fmla="*/ 683846 h 801077"/>
                <a:gd name="connsiteX1" fmla="*/ 1211385 w 2442308"/>
                <a:gd name="connsiteY1" fmla="*/ 0 h 801077"/>
                <a:gd name="connsiteX2" fmla="*/ 2032000 w 2442308"/>
                <a:gd name="connsiteY2" fmla="*/ 312615 h 801077"/>
                <a:gd name="connsiteX3" fmla="*/ 2442308 w 2442308"/>
                <a:gd name="connsiteY3" fmla="*/ 801077 h 801077"/>
              </a:gdLst>
              <a:ahLst/>
              <a:cxnLst>
                <a:cxn ang="0">
                  <a:pos x="connsiteX0" y="connsiteY0"/>
                </a:cxn>
                <a:cxn ang="0">
                  <a:pos x="connsiteX1" y="connsiteY1"/>
                </a:cxn>
                <a:cxn ang="0">
                  <a:pos x="connsiteX2" y="connsiteY2"/>
                </a:cxn>
                <a:cxn ang="0">
                  <a:pos x="connsiteX3" y="connsiteY3"/>
                </a:cxn>
              </a:cxnLst>
              <a:rect l="l" t="t" r="r" b="b"/>
              <a:pathLst>
                <a:path w="2442308" h="801077">
                  <a:moveTo>
                    <a:pt x="0" y="683846"/>
                  </a:moveTo>
                  <a:lnTo>
                    <a:pt x="1211385" y="0"/>
                  </a:lnTo>
                  <a:lnTo>
                    <a:pt x="2032000" y="312615"/>
                  </a:lnTo>
                  <a:lnTo>
                    <a:pt x="2442308" y="801077"/>
                  </a:lnTo>
                </a:path>
              </a:pathLst>
            </a:custGeom>
            <a:ln w="38100" cmpd="sng">
              <a:solidFill>
                <a:srgbClr val="0000FF"/>
              </a:solidFill>
              <a:headEnd type="none"/>
              <a:tailEnd type="arrow"/>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22" name="Freeform 21"/>
            <p:cNvSpPr/>
            <p:nvPr/>
          </p:nvSpPr>
          <p:spPr>
            <a:xfrm>
              <a:off x="3946769" y="5197231"/>
              <a:ext cx="1836616" cy="781538"/>
            </a:xfrm>
            <a:custGeom>
              <a:avLst/>
              <a:gdLst>
                <a:gd name="connsiteX0" fmla="*/ 410308 w 1836616"/>
                <a:gd name="connsiteY0" fmla="*/ 722923 h 781538"/>
                <a:gd name="connsiteX1" fmla="*/ 0 w 1836616"/>
                <a:gd name="connsiteY1" fmla="*/ 332154 h 781538"/>
                <a:gd name="connsiteX2" fmla="*/ 703385 w 1836616"/>
                <a:gd name="connsiteY2" fmla="*/ 0 h 781538"/>
                <a:gd name="connsiteX3" fmla="*/ 1348154 w 1836616"/>
                <a:gd name="connsiteY3" fmla="*/ 273538 h 781538"/>
                <a:gd name="connsiteX4" fmla="*/ 1836616 w 1836616"/>
                <a:gd name="connsiteY4" fmla="*/ 781538 h 7815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36616" h="781538">
                  <a:moveTo>
                    <a:pt x="410308" y="722923"/>
                  </a:moveTo>
                  <a:lnTo>
                    <a:pt x="0" y="332154"/>
                  </a:lnTo>
                  <a:lnTo>
                    <a:pt x="703385" y="0"/>
                  </a:lnTo>
                  <a:lnTo>
                    <a:pt x="1348154" y="273538"/>
                  </a:lnTo>
                  <a:lnTo>
                    <a:pt x="1836616" y="781538"/>
                  </a:lnTo>
                </a:path>
              </a:pathLst>
            </a:custGeom>
            <a:ln w="38100" cmpd="sng">
              <a:solidFill>
                <a:srgbClr val="008000"/>
              </a:solidFill>
              <a:headEnd type="none"/>
              <a:tailEnd type="arrow"/>
            </a:ln>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grpSp>
      <p:sp>
        <p:nvSpPr>
          <p:cNvPr id="23" name="TextBox 22"/>
          <p:cNvSpPr txBox="1"/>
          <p:nvPr/>
        </p:nvSpPr>
        <p:spPr>
          <a:xfrm>
            <a:off x="6354615" y="5499832"/>
            <a:ext cx="1794181" cy="830997"/>
          </a:xfrm>
          <a:prstGeom prst="rect">
            <a:avLst/>
          </a:prstGeom>
          <a:noFill/>
        </p:spPr>
        <p:txBody>
          <a:bodyPr wrap="none" rtlCol="0">
            <a:spAutoFit/>
          </a:bodyPr>
          <a:lstStyle/>
          <a:p>
            <a:r>
              <a:rPr lang="en-US" sz="2400" dirty="0" smtClean="0"/>
              <a:t>10 Gb/s links</a:t>
            </a:r>
          </a:p>
          <a:p>
            <a:r>
              <a:rPr lang="en-US" sz="2400" dirty="0" smtClean="0"/>
              <a:t>0.2 </a:t>
            </a:r>
            <a:r>
              <a:rPr lang="en-US" sz="2400" dirty="0" err="1" smtClean="0"/>
              <a:t>ms</a:t>
            </a:r>
            <a:r>
              <a:rPr lang="en-US" sz="2400" dirty="0" smtClean="0"/>
              <a:t> RTT</a:t>
            </a:r>
            <a:endParaRPr lang="en-US" sz="2400" dirty="0"/>
          </a:p>
        </p:txBody>
      </p:sp>
      <p:sp>
        <p:nvSpPr>
          <p:cNvPr id="24" name="Slide Number Placeholder 23"/>
          <p:cNvSpPr>
            <a:spLocks noGrp="1"/>
          </p:cNvSpPr>
          <p:nvPr>
            <p:ph type="sldNum" sz="quarter" idx="12"/>
          </p:nvPr>
        </p:nvSpPr>
        <p:spPr/>
        <p:txBody>
          <a:bodyPr/>
          <a:lstStyle/>
          <a:p>
            <a:fld id="{9E4981B5-5CF9-E744-B423-140AD5BE65A7}" type="slidenum">
              <a:rPr lang="en-US" smtClean="0"/>
              <a:t>5</a:t>
            </a:fld>
            <a:endParaRPr lang="en-US"/>
          </a:p>
        </p:txBody>
      </p:sp>
      <p:sp>
        <p:nvSpPr>
          <p:cNvPr id="27" name="Title 1"/>
          <p:cNvSpPr txBox="1">
            <a:spLocks/>
          </p:cNvSpPr>
          <p:nvPr/>
        </p:nvSpPr>
        <p:spPr>
          <a:xfrm>
            <a:off x="152400" y="-1143000"/>
            <a:ext cx="9144000" cy="1143000"/>
          </a:xfrm>
          <a:prstGeom prst="rect">
            <a:avLst/>
          </a:prstGeom>
        </p:spPr>
        <p:txBody>
          <a:bodyPr vert="horz" lIns="91440" tIns="45720" rIns="91440" bIns="45720" rtlCol="0" anchor="ctr">
            <a:normAutofit fontScale="92500" lnSpcReduction="20000"/>
          </a:bodyPr>
          <a:lstStyle>
            <a:lvl1pPr algn="ctr" defTabSz="457200" rtl="0" eaLnBrk="1" latinLnBrk="0" hangingPunct="1">
              <a:spcBef>
                <a:spcPct val="0"/>
              </a:spcBef>
              <a:buNone/>
              <a:defRPr sz="4400" kern="1200">
                <a:solidFill>
                  <a:schemeClr val="tx1"/>
                </a:solidFill>
                <a:latin typeface="+mj-lt"/>
                <a:ea typeface="+mj-ea"/>
                <a:cs typeface="+mj-cs"/>
              </a:defRPr>
            </a:lvl1pPr>
          </a:lstStyle>
          <a:p>
            <a:r>
              <a:rPr lang="en-US" i="1" dirty="0" smtClean="0"/>
              <a:t>Proactive Explicit Rate Control </a:t>
            </a:r>
          </a:p>
          <a:p>
            <a:r>
              <a:rPr lang="en-US" i="1" dirty="0" smtClean="0"/>
              <a:t>(PERC algorithm)</a:t>
            </a:r>
            <a:endParaRPr lang="en-US" i="1" dirty="0"/>
          </a:p>
        </p:txBody>
      </p:sp>
      <p:sp>
        <p:nvSpPr>
          <p:cNvPr id="29" name="Rectangle 28"/>
          <p:cNvSpPr/>
          <p:nvPr/>
        </p:nvSpPr>
        <p:spPr>
          <a:xfrm>
            <a:off x="209562" y="3868616"/>
            <a:ext cx="351692" cy="228845"/>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36" name="Group 35"/>
          <p:cNvGrpSpPr/>
          <p:nvPr/>
        </p:nvGrpSpPr>
        <p:grpSpPr>
          <a:xfrm>
            <a:off x="-115440" y="1964199"/>
            <a:ext cx="715863" cy="2667397"/>
            <a:chOff x="-115440" y="1964199"/>
            <a:chExt cx="715863" cy="2667397"/>
          </a:xfrm>
        </p:grpSpPr>
        <p:sp>
          <p:nvSpPr>
            <p:cNvPr id="38" name="TextBox 37"/>
            <p:cNvSpPr txBox="1"/>
            <p:nvPr/>
          </p:nvSpPr>
          <p:spPr>
            <a:xfrm>
              <a:off x="38621" y="1964199"/>
              <a:ext cx="561802" cy="2667397"/>
            </a:xfrm>
            <a:prstGeom prst="rect">
              <a:avLst/>
            </a:prstGeom>
            <a:solidFill>
              <a:schemeClr val="bg1"/>
            </a:solidFill>
          </p:spPr>
          <p:txBody>
            <a:bodyPr wrap="square" rtlCol="0">
              <a:spAutoFit/>
            </a:bodyPr>
            <a:lstStyle/>
            <a:p>
              <a:pPr algn="r">
                <a:lnSpc>
                  <a:spcPct val="120000"/>
                </a:lnSpc>
              </a:pPr>
              <a:r>
                <a:rPr lang="en-US" sz="2000" dirty="0" smtClean="0">
                  <a:latin typeface="Arial"/>
                  <a:cs typeface="Arial"/>
                </a:rPr>
                <a:t>10</a:t>
              </a:r>
            </a:p>
            <a:p>
              <a:pPr algn="r">
                <a:lnSpc>
                  <a:spcPct val="120000"/>
                </a:lnSpc>
              </a:pPr>
              <a:r>
                <a:rPr lang="en-US" sz="2000" dirty="0" smtClean="0">
                  <a:latin typeface="Arial"/>
                  <a:cs typeface="Arial"/>
                </a:rPr>
                <a:t>8</a:t>
              </a:r>
            </a:p>
            <a:p>
              <a:pPr algn="r">
                <a:lnSpc>
                  <a:spcPct val="120000"/>
                </a:lnSpc>
              </a:pPr>
              <a:r>
                <a:rPr lang="en-US" sz="2000" dirty="0" smtClean="0">
                  <a:latin typeface="Arial"/>
                  <a:cs typeface="Arial"/>
                </a:rPr>
                <a:t>6</a:t>
              </a:r>
            </a:p>
            <a:p>
              <a:pPr algn="r">
                <a:lnSpc>
                  <a:spcPct val="120000"/>
                </a:lnSpc>
              </a:pPr>
              <a:r>
                <a:rPr lang="en-US" sz="2000" dirty="0" smtClean="0">
                  <a:latin typeface="Arial"/>
                  <a:cs typeface="Arial"/>
                </a:rPr>
                <a:t>4</a:t>
              </a:r>
            </a:p>
            <a:p>
              <a:pPr algn="r">
                <a:lnSpc>
                  <a:spcPct val="120000"/>
                </a:lnSpc>
              </a:pPr>
              <a:r>
                <a:rPr lang="en-US" sz="2000" dirty="0" smtClean="0">
                  <a:latin typeface="Arial"/>
                  <a:cs typeface="Arial"/>
                </a:rPr>
                <a:t>2</a:t>
              </a:r>
            </a:p>
            <a:p>
              <a:pPr algn="r">
                <a:lnSpc>
                  <a:spcPct val="120000"/>
                </a:lnSpc>
              </a:pPr>
              <a:r>
                <a:rPr lang="en-US" sz="2000" dirty="0">
                  <a:latin typeface="Arial"/>
                  <a:cs typeface="Arial"/>
                </a:rPr>
                <a:t>0</a:t>
              </a:r>
              <a:endParaRPr lang="en-US" sz="2000" dirty="0" smtClean="0">
                <a:latin typeface="Arial"/>
                <a:cs typeface="Arial"/>
              </a:endParaRPr>
            </a:p>
            <a:p>
              <a:pPr algn="r">
                <a:lnSpc>
                  <a:spcPct val="120000"/>
                </a:lnSpc>
              </a:pPr>
              <a:endParaRPr lang="en-US" sz="2000" dirty="0" smtClean="0">
                <a:latin typeface="Arial"/>
                <a:cs typeface="Arial"/>
              </a:endParaRPr>
            </a:p>
          </p:txBody>
        </p:sp>
        <p:sp>
          <p:nvSpPr>
            <p:cNvPr id="39" name="TextBox 38"/>
            <p:cNvSpPr txBox="1"/>
            <p:nvPr/>
          </p:nvSpPr>
          <p:spPr>
            <a:xfrm>
              <a:off x="-115440" y="2483825"/>
              <a:ext cx="461665" cy="1195437"/>
            </a:xfrm>
            <a:prstGeom prst="rect">
              <a:avLst/>
            </a:prstGeom>
            <a:noFill/>
          </p:spPr>
          <p:txBody>
            <a:bodyPr vert="vert270" wrap="none" rtlCol="0">
              <a:spAutoFit/>
            </a:bodyPr>
            <a:lstStyle/>
            <a:p>
              <a:r>
                <a:rPr lang="en-US" dirty="0" smtClean="0">
                  <a:latin typeface="Arial"/>
                  <a:cs typeface="Arial"/>
                </a:rPr>
                <a:t>rate (Gb/s)</a:t>
              </a:r>
              <a:endParaRPr lang="en-US" dirty="0">
                <a:latin typeface="Arial"/>
                <a:cs typeface="Arial"/>
              </a:endParaRPr>
            </a:p>
          </p:txBody>
        </p:sp>
      </p:grpSp>
      <p:sp>
        <p:nvSpPr>
          <p:cNvPr id="42" name="TextBox 41"/>
          <p:cNvSpPr txBox="1"/>
          <p:nvPr/>
        </p:nvSpPr>
        <p:spPr>
          <a:xfrm>
            <a:off x="590831" y="4078467"/>
            <a:ext cx="8132062" cy="646331"/>
          </a:xfrm>
          <a:prstGeom prst="rect">
            <a:avLst/>
          </a:prstGeom>
          <a:solidFill>
            <a:schemeClr val="bg1"/>
          </a:solidFill>
        </p:spPr>
        <p:txBody>
          <a:bodyPr wrap="square" rtlCol="0">
            <a:spAutoFit/>
          </a:bodyPr>
          <a:lstStyle/>
          <a:p>
            <a:r>
              <a:rPr lang="en-US" dirty="0" smtClean="0">
                <a:latin typeface="Arial"/>
                <a:cs typeface="Arial"/>
              </a:rPr>
              <a:t>0                    100                   200                  300                  400                  500</a:t>
            </a:r>
          </a:p>
          <a:p>
            <a:r>
              <a:rPr lang="en-US" dirty="0">
                <a:latin typeface="Arial"/>
                <a:cs typeface="Arial"/>
              </a:rPr>
              <a:t>	</a:t>
            </a:r>
            <a:r>
              <a:rPr lang="en-US" dirty="0" smtClean="0">
                <a:latin typeface="Arial"/>
                <a:cs typeface="Arial"/>
              </a:rPr>
              <a:t>							  time (RTTs)                    </a:t>
            </a:r>
            <a:endParaRPr lang="en-US" dirty="0">
              <a:latin typeface="Arial"/>
              <a:cs typeface="Arial"/>
            </a:endParaRPr>
          </a:p>
        </p:txBody>
      </p:sp>
      <p:sp>
        <p:nvSpPr>
          <p:cNvPr id="43" name="Rectangle 42"/>
          <p:cNvSpPr/>
          <p:nvPr/>
        </p:nvSpPr>
        <p:spPr>
          <a:xfrm>
            <a:off x="604637" y="2236528"/>
            <a:ext cx="8539363" cy="1797385"/>
          </a:xfrm>
          <a:prstGeom prst="rect">
            <a:avLst/>
          </a:prstGeom>
          <a:noFill/>
          <a:ln w="38100" cmpd="sng">
            <a:solidFill>
              <a:srgbClr val="0000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69731512"/>
      </p:ext>
    </p:extLst>
  </p:cSld>
  <p:clrMapOvr>
    <a:masterClrMapping/>
  </p:clrMapOvr>
  <mc:AlternateContent xmlns:mc="http://schemas.openxmlformats.org/markup-compatibility/2006" xmlns:p14="http://schemas.microsoft.com/office/powerpoint/2010/main">
    <mc:Choice Requires="p14">
      <p:transition spd="slow" p14:dur="2000" advTm="31074"/>
    </mc:Choice>
    <mc:Fallback xmlns="">
      <p:transition xmlns:p14="http://schemas.microsoft.com/office/powerpoint/2010/main" spd="slow" advTm="31074"/>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Flows can finish much faster</a:t>
            </a:r>
            <a:endParaRPr lang="en-US" dirty="0"/>
          </a:p>
        </p:txBody>
      </p:sp>
      <p:graphicFrame>
        <p:nvGraphicFramePr>
          <p:cNvPr id="3" name="Chart 3"/>
          <p:cNvGraphicFramePr>
            <a:graphicFrameLocks/>
          </p:cNvGraphicFramePr>
          <p:nvPr>
            <p:extLst>
              <p:ext uri="{D42A27DB-BD31-4B8C-83A1-F6EECF244321}">
                <p14:modId xmlns:p14="http://schemas.microsoft.com/office/powerpoint/2010/main" val="2801019961"/>
              </p:ext>
            </p:extLst>
          </p:nvPr>
        </p:nvGraphicFramePr>
        <p:xfrm>
          <a:off x="457200" y="1905001"/>
          <a:ext cx="7322347" cy="4042028"/>
        </p:xfrm>
        <a:graphic>
          <a:graphicData uri="http://schemas.openxmlformats.org/drawingml/2006/chart">
            <c:chart xmlns:c="http://schemas.openxmlformats.org/drawingml/2006/chart" xmlns:r="http://schemas.openxmlformats.org/officeDocument/2006/relationships" r:id="rId3"/>
          </a:graphicData>
        </a:graphic>
      </p:graphicFrame>
      <p:sp>
        <p:nvSpPr>
          <p:cNvPr id="6" name="Rectangle 5"/>
          <p:cNvSpPr/>
          <p:nvPr/>
        </p:nvSpPr>
        <p:spPr>
          <a:xfrm>
            <a:off x="4588153" y="5050532"/>
            <a:ext cx="4511577" cy="954107"/>
          </a:xfrm>
          <a:prstGeom prst="rect">
            <a:avLst/>
          </a:prstGeom>
          <a:solidFill>
            <a:schemeClr val="bg1"/>
          </a:solidFill>
        </p:spPr>
        <p:txBody>
          <a:bodyPr wrap="square">
            <a:spAutoFit/>
          </a:bodyPr>
          <a:lstStyle/>
          <a:p>
            <a:r>
              <a:rPr lang="en-US" sz="2800" dirty="0" smtClean="0"/>
              <a:t>1MB / 100 Gb/s</a:t>
            </a:r>
            <a:r>
              <a:rPr lang="en-US" sz="2800" dirty="0"/>
              <a:t> </a:t>
            </a:r>
            <a:r>
              <a:rPr lang="en-US" sz="2800" dirty="0" smtClean="0"/>
              <a:t> = 80 µs</a:t>
            </a:r>
          </a:p>
          <a:p>
            <a:r>
              <a:rPr lang="en-US" sz="2800" dirty="0"/>
              <a:t> </a:t>
            </a:r>
            <a:r>
              <a:rPr lang="en-US" sz="2800" dirty="0" smtClean="0"/>
              <a:t>                             = 7—8 RTTs</a:t>
            </a:r>
            <a:endParaRPr lang="en-US" sz="2800" dirty="0"/>
          </a:p>
        </p:txBody>
      </p:sp>
      <p:sp>
        <p:nvSpPr>
          <p:cNvPr id="4" name="Slide Number Placeholder 3"/>
          <p:cNvSpPr>
            <a:spLocks noGrp="1"/>
          </p:cNvSpPr>
          <p:nvPr>
            <p:ph type="sldNum" sz="quarter" idx="12"/>
          </p:nvPr>
        </p:nvSpPr>
        <p:spPr/>
        <p:txBody>
          <a:bodyPr/>
          <a:lstStyle/>
          <a:p>
            <a:fld id="{EB2BD899-86B4-7643-ABF1-A18C83D3D071}" type="slidenum">
              <a:rPr lang="en-US" smtClean="0"/>
              <a:t>6</a:t>
            </a:fld>
            <a:endParaRPr lang="en-US"/>
          </a:p>
        </p:txBody>
      </p:sp>
    </p:spTree>
    <p:extLst>
      <p:ext uri="{BB962C8B-B14F-4D97-AF65-F5344CB8AC3E}">
        <p14:creationId xmlns:p14="http://schemas.microsoft.com/office/powerpoint/2010/main" val="45878149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p:bldAsOne/>
      </p:bldGraphic>
      <p:bldP spid="6"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199" y="2616313"/>
            <a:ext cx="8590895" cy="1143000"/>
          </a:xfrm>
        </p:spPr>
        <p:txBody>
          <a:bodyPr>
            <a:normAutofit fontScale="90000"/>
          </a:bodyPr>
          <a:lstStyle/>
          <a:p>
            <a:r>
              <a:rPr lang="en-US" dirty="0"/>
              <a:t>M</a:t>
            </a:r>
            <a:r>
              <a:rPr lang="en-US" dirty="0" smtClean="0"/>
              <a:t>ost </a:t>
            </a:r>
            <a:r>
              <a:rPr lang="en-US" dirty="0"/>
              <a:t>flows can finish long before congestion control finds </a:t>
            </a:r>
            <a:r>
              <a:rPr lang="en-US" dirty="0" smtClean="0"/>
              <a:t>good rates. </a:t>
            </a:r>
            <a:endParaRPr lang="en-US" dirty="0"/>
          </a:p>
        </p:txBody>
      </p:sp>
      <p:sp>
        <p:nvSpPr>
          <p:cNvPr id="3" name="Slide Number Placeholder 2"/>
          <p:cNvSpPr>
            <a:spLocks noGrp="1"/>
          </p:cNvSpPr>
          <p:nvPr>
            <p:ph type="sldNum" sz="quarter" idx="12"/>
          </p:nvPr>
        </p:nvSpPr>
        <p:spPr/>
        <p:txBody>
          <a:bodyPr/>
          <a:lstStyle/>
          <a:p>
            <a:fld id="{EB2BD899-86B4-7643-ABF1-A18C83D3D071}" type="slidenum">
              <a:rPr lang="en-US" smtClean="0"/>
              <a:t>7</a:t>
            </a:fld>
            <a:endParaRPr lang="en-US"/>
          </a:p>
        </p:txBody>
      </p:sp>
    </p:spTree>
    <p:extLst>
      <p:ext uri="{BB962C8B-B14F-4D97-AF65-F5344CB8AC3E}">
        <p14:creationId xmlns:p14="http://schemas.microsoft.com/office/powerpoint/2010/main" val="582786156"/>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Why “Reactive” Algorithms Are Slow</a:t>
            </a:r>
            <a:endParaRPr lang="en-US" dirty="0"/>
          </a:p>
        </p:txBody>
      </p:sp>
      <p:sp>
        <p:nvSpPr>
          <p:cNvPr id="3" name="Content Placeholder 2"/>
          <p:cNvSpPr>
            <a:spLocks noGrp="1"/>
          </p:cNvSpPr>
          <p:nvPr>
            <p:ph idx="1"/>
          </p:nvPr>
        </p:nvSpPr>
        <p:spPr>
          <a:xfrm>
            <a:off x="1" y="1429368"/>
            <a:ext cx="9144000" cy="2544263"/>
          </a:xfrm>
        </p:spPr>
        <p:txBody>
          <a:bodyPr>
            <a:normAutofit/>
          </a:bodyPr>
          <a:lstStyle/>
          <a:p>
            <a:pPr marL="514350" indent="-514350">
              <a:buFont typeface="+mj-lt"/>
              <a:buAutoNum type="arabicPeriod"/>
            </a:pPr>
            <a:r>
              <a:rPr lang="en-US" dirty="0"/>
              <a:t>N</a:t>
            </a:r>
            <a:r>
              <a:rPr lang="en-US" dirty="0" smtClean="0"/>
              <a:t>o info. about routing matrix, link speeds.</a:t>
            </a:r>
          </a:p>
          <a:p>
            <a:pPr marL="514350" indent="-514350">
              <a:buFont typeface="+mj-lt"/>
              <a:buAutoNum type="arabicPeriod"/>
            </a:pPr>
            <a:r>
              <a:rPr lang="en-US" dirty="0" smtClean="0"/>
              <a:t>Measure congestion and adjust flow rates.</a:t>
            </a:r>
          </a:p>
          <a:p>
            <a:pPr marL="514350" indent="-514350">
              <a:buFont typeface="+mj-lt"/>
              <a:buAutoNum type="arabicPeriod"/>
            </a:pPr>
            <a:r>
              <a:rPr lang="en-US" dirty="0" smtClean="0"/>
              <a:t>Timid steps to remain stable.</a:t>
            </a:r>
          </a:p>
          <a:p>
            <a:pPr marL="514350" indent="-514350">
              <a:buFont typeface="+mj-lt"/>
              <a:buAutoNum type="arabicPeriod"/>
            </a:pPr>
            <a:endParaRPr lang="en-US" dirty="0"/>
          </a:p>
        </p:txBody>
      </p:sp>
      <p:grpSp>
        <p:nvGrpSpPr>
          <p:cNvPr id="5" name="Group 4"/>
          <p:cNvGrpSpPr/>
          <p:nvPr/>
        </p:nvGrpSpPr>
        <p:grpSpPr>
          <a:xfrm>
            <a:off x="2672571" y="4006426"/>
            <a:ext cx="4122556" cy="1915235"/>
            <a:chOff x="2622176" y="2300941"/>
            <a:chExt cx="4122556" cy="1915235"/>
          </a:xfrm>
        </p:grpSpPr>
        <p:cxnSp>
          <p:nvCxnSpPr>
            <p:cNvPr id="6" name="Elbow Connector 5"/>
            <p:cNvCxnSpPr/>
            <p:nvPr/>
          </p:nvCxnSpPr>
          <p:spPr>
            <a:xfrm rot="10800000" flipV="1">
              <a:off x="4087623" y="2823884"/>
              <a:ext cx="2657109" cy="1392290"/>
            </a:xfrm>
            <a:prstGeom prst="bentConnector3">
              <a:avLst>
                <a:gd name="adj1" fmla="val 197"/>
              </a:avLst>
            </a:prstGeom>
            <a:ln>
              <a:tailEnd type="arrow"/>
            </a:ln>
          </p:spPr>
          <p:style>
            <a:lnRef idx="2">
              <a:schemeClr val="accent1"/>
            </a:lnRef>
            <a:fillRef idx="0">
              <a:schemeClr val="accent1"/>
            </a:fillRef>
            <a:effectRef idx="1">
              <a:schemeClr val="accent1"/>
            </a:effectRef>
            <a:fontRef idx="minor">
              <a:schemeClr val="tx1"/>
            </a:fontRef>
          </p:style>
        </p:cxnSp>
        <p:sp>
          <p:nvSpPr>
            <p:cNvPr id="7" name="Rectangle 6"/>
            <p:cNvSpPr/>
            <p:nvPr/>
          </p:nvSpPr>
          <p:spPr>
            <a:xfrm>
              <a:off x="3488765" y="2300941"/>
              <a:ext cx="1927412" cy="1045883"/>
            </a:xfrm>
            <a:prstGeom prst="rect">
              <a:avLst/>
            </a:prstGeom>
          </p:spPr>
          <p:style>
            <a:lnRef idx="1">
              <a:schemeClr val="accent5"/>
            </a:lnRef>
            <a:fillRef idx="3">
              <a:schemeClr val="accent5"/>
            </a:fillRef>
            <a:effectRef idx="2">
              <a:schemeClr val="accent5"/>
            </a:effectRef>
            <a:fontRef idx="minor">
              <a:schemeClr val="lt1"/>
            </a:fontRef>
          </p:style>
          <p:txBody>
            <a:bodyPr rtlCol="0" anchor="ctr"/>
            <a:lstStyle/>
            <a:p>
              <a:pPr algn="ctr"/>
              <a:r>
                <a:rPr lang="en-US" sz="2800" dirty="0" smtClean="0">
                  <a:solidFill>
                    <a:schemeClr val="tx1"/>
                  </a:solidFill>
                </a:rPr>
                <a:t>Adjust</a:t>
              </a:r>
            </a:p>
            <a:p>
              <a:pPr algn="ctr"/>
              <a:r>
                <a:rPr lang="en-US" sz="2800" dirty="0" smtClean="0">
                  <a:solidFill>
                    <a:schemeClr val="tx1"/>
                  </a:solidFill>
                </a:rPr>
                <a:t>Flow Rate</a:t>
              </a:r>
              <a:endParaRPr lang="en-US" sz="2800" dirty="0">
                <a:solidFill>
                  <a:schemeClr val="tx1"/>
                </a:solidFill>
              </a:endParaRPr>
            </a:p>
          </p:txBody>
        </p:sp>
        <p:cxnSp>
          <p:nvCxnSpPr>
            <p:cNvPr id="8" name="Straight Arrow Connector 7"/>
            <p:cNvCxnSpPr>
              <a:endCxn id="7" idx="1"/>
            </p:cNvCxnSpPr>
            <p:nvPr/>
          </p:nvCxnSpPr>
          <p:spPr>
            <a:xfrm>
              <a:off x="2622176" y="2823883"/>
              <a:ext cx="866589"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9" name="Straight Arrow Connector 8"/>
            <p:cNvCxnSpPr/>
            <p:nvPr/>
          </p:nvCxnSpPr>
          <p:spPr>
            <a:xfrm flipV="1">
              <a:off x="5416177" y="2809285"/>
              <a:ext cx="1328555" cy="1459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0" name="Elbow Connector 9"/>
            <p:cNvCxnSpPr/>
            <p:nvPr/>
          </p:nvCxnSpPr>
          <p:spPr>
            <a:xfrm rot="10800000">
              <a:off x="2636777" y="2809285"/>
              <a:ext cx="1465445" cy="1406891"/>
            </a:xfrm>
            <a:prstGeom prst="bentConnector3">
              <a:avLst>
                <a:gd name="adj1" fmla="val 100207"/>
              </a:avLst>
            </a:prstGeom>
            <a:ln>
              <a:headEnd type="none"/>
              <a:tailEnd type="none"/>
            </a:ln>
          </p:spPr>
          <p:style>
            <a:lnRef idx="2">
              <a:schemeClr val="accent1"/>
            </a:lnRef>
            <a:fillRef idx="0">
              <a:schemeClr val="accent1"/>
            </a:fillRef>
            <a:effectRef idx="1">
              <a:schemeClr val="accent1"/>
            </a:effectRef>
            <a:fontRef idx="minor">
              <a:schemeClr val="tx1"/>
            </a:fontRef>
          </p:style>
        </p:cxnSp>
      </p:grpSp>
      <p:sp>
        <p:nvSpPr>
          <p:cNvPr id="14" name="Rectangle 13"/>
          <p:cNvSpPr/>
          <p:nvPr/>
        </p:nvSpPr>
        <p:spPr>
          <a:xfrm>
            <a:off x="3539160" y="5594020"/>
            <a:ext cx="1927412" cy="1045883"/>
          </a:xfrm>
          <a:prstGeom prst="rect">
            <a:avLst/>
          </a:prstGeom>
        </p:spPr>
        <p:style>
          <a:lnRef idx="1">
            <a:schemeClr val="accent5"/>
          </a:lnRef>
          <a:fillRef idx="3">
            <a:schemeClr val="accent5"/>
          </a:fillRef>
          <a:effectRef idx="2">
            <a:schemeClr val="accent5"/>
          </a:effectRef>
          <a:fontRef idx="minor">
            <a:schemeClr val="lt1"/>
          </a:fontRef>
        </p:style>
        <p:txBody>
          <a:bodyPr rtlCol="0" anchor="ctr"/>
          <a:lstStyle/>
          <a:p>
            <a:pPr algn="ctr"/>
            <a:r>
              <a:rPr lang="en-US" sz="2800" dirty="0" smtClean="0">
                <a:solidFill>
                  <a:schemeClr val="tx1"/>
                </a:solidFill>
              </a:rPr>
              <a:t>Measure Congestion</a:t>
            </a:r>
            <a:endParaRPr lang="en-US" sz="2800" dirty="0">
              <a:solidFill>
                <a:schemeClr val="tx1"/>
              </a:solidFill>
            </a:endParaRPr>
          </a:p>
        </p:txBody>
      </p:sp>
      <p:cxnSp>
        <p:nvCxnSpPr>
          <p:cNvPr id="13" name="Straight Arrow Connector 12"/>
          <p:cNvCxnSpPr/>
          <p:nvPr/>
        </p:nvCxnSpPr>
        <p:spPr>
          <a:xfrm flipH="1" flipV="1">
            <a:off x="5904338" y="5921660"/>
            <a:ext cx="738042" cy="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16" name="Straight Arrow Connector 15"/>
          <p:cNvCxnSpPr/>
          <p:nvPr/>
        </p:nvCxnSpPr>
        <p:spPr>
          <a:xfrm flipH="1" flipV="1">
            <a:off x="2952169" y="5921660"/>
            <a:ext cx="411930" cy="2"/>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4" name="Slide Number Placeholder 3"/>
          <p:cNvSpPr>
            <a:spLocks noGrp="1"/>
          </p:cNvSpPr>
          <p:nvPr>
            <p:ph type="sldNum" sz="quarter" idx="12"/>
          </p:nvPr>
        </p:nvSpPr>
        <p:spPr/>
        <p:txBody>
          <a:bodyPr/>
          <a:lstStyle/>
          <a:p>
            <a:fld id="{9E4981B5-5CF9-E744-B423-140AD5BE65A7}" type="slidenum">
              <a:rPr lang="en-US" smtClean="0"/>
              <a:t>8</a:t>
            </a:fld>
            <a:endParaRPr lang="en-US"/>
          </a:p>
        </p:txBody>
      </p:sp>
    </p:spTree>
    <p:custDataLst>
      <p:tags r:id="rId1"/>
    </p:custDataLst>
    <p:extLst>
      <p:ext uri="{BB962C8B-B14F-4D97-AF65-F5344CB8AC3E}">
        <p14:creationId xmlns:p14="http://schemas.microsoft.com/office/powerpoint/2010/main" val="791650002"/>
      </p:ext>
    </p:extLst>
  </p:cSld>
  <p:clrMapOvr>
    <a:masterClrMapping/>
  </p:clrMapOvr>
  <mc:AlternateContent xmlns:mc="http://schemas.openxmlformats.org/markup-compatibility/2006" xmlns:p14="http://schemas.microsoft.com/office/powerpoint/2010/main">
    <mc:Choice Requires="p14">
      <p:transition spd="slow" p14:dur="2000" advTm="66465"/>
    </mc:Choice>
    <mc:Fallback xmlns="">
      <p:transition xmlns:p14="http://schemas.microsoft.com/office/powerpoint/2010/main" spd="slow" advTm="66465"/>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 y="2616313"/>
            <a:ext cx="9048094" cy="1143000"/>
          </a:xfrm>
        </p:spPr>
        <p:txBody>
          <a:bodyPr>
            <a:normAutofit fontScale="90000"/>
          </a:bodyPr>
          <a:lstStyle/>
          <a:p>
            <a:r>
              <a:rPr lang="en-US" dirty="0" smtClean="0"/>
              <a:t>What if instead of reacting to congestion, we prevent it in the first place? </a:t>
            </a:r>
            <a:endParaRPr lang="en-US" dirty="0"/>
          </a:p>
        </p:txBody>
      </p:sp>
      <p:sp>
        <p:nvSpPr>
          <p:cNvPr id="3" name="Slide Number Placeholder 2"/>
          <p:cNvSpPr>
            <a:spLocks noGrp="1"/>
          </p:cNvSpPr>
          <p:nvPr>
            <p:ph type="sldNum" sz="quarter" idx="12"/>
          </p:nvPr>
        </p:nvSpPr>
        <p:spPr/>
        <p:txBody>
          <a:bodyPr/>
          <a:lstStyle/>
          <a:p>
            <a:fld id="{EB2BD899-86B4-7643-ABF1-A18C83D3D071}" type="slidenum">
              <a:rPr lang="en-US" smtClean="0"/>
              <a:t>9</a:t>
            </a:fld>
            <a:endParaRPr lang="en-US"/>
          </a:p>
        </p:txBody>
      </p:sp>
    </p:spTree>
    <p:extLst>
      <p:ext uri="{BB962C8B-B14F-4D97-AF65-F5344CB8AC3E}">
        <p14:creationId xmlns:p14="http://schemas.microsoft.com/office/powerpoint/2010/main" val="4008638071"/>
      </p:ext>
    </p:extLst>
  </p:cSld>
  <p:clrMapOvr>
    <a:masterClrMapping/>
  </p:clrMapOvr>
  <p:timing>
    <p:tnLst>
      <p:par>
        <p:cTn xmlns:p14="http://schemas.microsoft.com/office/powerpoint/2010/mai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24.2|7.3|13.5|20.6"/>
</p:tagLst>
</file>

<file path=ppt/tags/tag2.xml><?xml version="1.0" encoding="utf-8"?>
<p:tagLst xmlns:a="http://schemas.openxmlformats.org/drawingml/2006/main" xmlns:r="http://schemas.openxmlformats.org/officeDocument/2006/relationships" xmlns:p="http://schemas.openxmlformats.org/presentationml/2006/main">
  <p:tag name="TIMING" val="|24.1|11.3|8.1|7.1|6.5"/>
</p:tagLst>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9857</TotalTime>
  <Words>3359</Words>
  <Application>Microsoft Macintosh PowerPoint</Application>
  <PresentationFormat>On-screen Show (4:3)</PresentationFormat>
  <Paragraphs>648</Paragraphs>
  <Slides>42</Slides>
  <Notes>28</Notes>
  <HiddenSlides>0</HiddenSlides>
  <MMClips>0</MMClips>
  <ScaleCrop>false</ScaleCrop>
  <HeadingPairs>
    <vt:vector size="4" baseType="variant">
      <vt:variant>
        <vt:lpstr>Theme</vt:lpstr>
      </vt:variant>
      <vt:variant>
        <vt:i4>1</vt:i4>
      </vt:variant>
      <vt:variant>
        <vt:lpstr>Slide Titles</vt:lpstr>
      </vt:variant>
      <vt:variant>
        <vt:i4>42</vt:i4>
      </vt:variant>
    </vt:vector>
  </HeadingPairs>
  <TitlesOfParts>
    <vt:vector size="43" baseType="lpstr">
      <vt:lpstr>Office Theme</vt:lpstr>
      <vt:lpstr>A Distributed Algorithm to Compute  Max-Min Fair Rates Without Per-Flow State</vt:lpstr>
      <vt:lpstr>Imagine you’re a cloud provider..</vt:lpstr>
      <vt:lpstr>TCP takes 400 round trips for 2 flows!</vt:lpstr>
      <vt:lpstr>DCTCP takes 250 round trips for 2 flows!</vt:lpstr>
      <vt:lpstr>Why not ~1 round trip to find rates?</vt:lpstr>
      <vt:lpstr>Flows can finish much faster</vt:lpstr>
      <vt:lpstr>Most flows can finish long before congestion control finds good rates. </vt:lpstr>
      <vt:lpstr>Why “Reactive” Algorithms Are Slow</vt:lpstr>
      <vt:lpstr>What if instead of reacting to congestion, we prevent it in the first place? </vt:lpstr>
      <vt:lpstr>Proactive Algorithms</vt:lpstr>
      <vt:lpstr>PERC Algorithms</vt:lpstr>
      <vt:lpstr>PERC algorithms for the Cloud</vt:lpstr>
      <vt:lpstr>Max-Min Fairness</vt:lpstr>
      <vt:lpstr>Outline</vt:lpstr>
      <vt:lpstr>Two Kinds of Flows At a Link</vt:lpstr>
      <vt:lpstr>The n-PERC Algorithm</vt:lpstr>
      <vt:lpstr>The n-PERC Algorithm</vt:lpstr>
      <vt:lpstr>The n-PERC Algorithm</vt:lpstr>
      <vt:lpstr>The n-PERC Algorithm</vt:lpstr>
      <vt:lpstr>The n-PERC Algorithm</vt:lpstr>
      <vt:lpstr>Propagating a Bad Bottleneck Rate</vt:lpstr>
      <vt:lpstr>Bad bottleneck rates delay convergence</vt:lpstr>
      <vt:lpstr>Key Insight</vt:lpstr>
      <vt:lpstr>The n-PERC Algorithm</vt:lpstr>
      <vt:lpstr>PowerPoint Presentation</vt:lpstr>
      <vt:lpstr>Convergence of s-PERC</vt:lpstr>
      <vt:lpstr>s-PERC is practical  4x10 Gb/s NetFPGA SUME prototype</vt:lpstr>
      <vt:lpstr>Fairness + Throughput for Long Flows, Low Latency for Short Flows</vt:lpstr>
      <vt:lpstr>Conclusion</vt:lpstr>
      <vt:lpstr>Thank you!</vt:lpstr>
      <vt:lpstr>PowerPoint Presentation</vt:lpstr>
      <vt:lpstr>Convergence Time (DC, 100G) </vt:lpstr>
      <vt:lpstr>Convergence Times (WAN, 10G)</vt:lpstr>
      <vt:lpstr>Convergence Times (PERC, worst-case)</vt:lpstr>
      <vt:lpstr>Convergence Times (PERC, common)</vt:lpstr>
      <vt:lpstr>k-Waterfilling: Recursive Algorithms To Compute Max-Min Rates </vt:lpstr>
      <vt:lpstr>k-Waterfilling (k=1, 2)</vt:lpstr>
      <vt:lpstr>FCT (DC, 100G, search, 60%)</vt:lpstr>
      <vt:lpstr>FCT (DC, data-mining, 60%)</vt:lpstr>
      <vt:lpstr>Testbed, 2-level experiment</vt:lpstr>
      <vt:lpstr>Why 6 RTTs per level?</vt:lpstr>
      <vt:lpstr>Maintaining MaxE with constant state.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ABC</dc:creator>
  <cp:lastModifiedBy>ABC</cp:lastModifiedBy>
  <cp:revision>198</cp:revision>
  <dcterms:created xsi:type="dcterms:W3CDTF">2019-06-18T02:52:52Z</dcterms:created>
  <dcterms:modified xsi:type="dcterms:W3CDTF">2019-07-16T05:28:15Z</dcterms:modified>
</cp:coreProperties>
</file>

<file path=docProps/thumbnail.jpeg>
</file>